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4"/>
  </p:sldMasterIdLst>
  <p:notesMasterIdLst>
    <p:notesMasterId r:id="rId22"/>
  </p:notesMasterIdLst>
  <p:sldIdLst>
    <p:sldId id="268" r:id="rId5"/>
    <p:sldId id="280" r:id="rId6"/>
    <p:sldId id="277" r:id="rId7"/>
    <p:sldId id="276" r:id="rId8"/>
    <p:sldId id="284" r:id="rId9"/>
    <p:sldId id="285" r:id="rId10"/>
    <p:sldId id="281" r:id="rId11"/>
    <p:sldId id="291" r:id="rId12"/>
    <p:sldId id="286" r:id="rId13"/>
    <p:sldId id="287" r:id="rId14"/>
    <p:sldId id="288" r:id="rId15"/>
    <p:sldId id="289" r:id="rId16"/>
    <p:sldId id="290" r:id="rId17"/>
    <p:sldId id="282" r:id="rId18"/>
    <p:sldId id="274" r:id="rId19"/>
    <p:sldId id="278" r:id="rId20"/>
    <p:sldId id="292"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05364-09D6-4CBF-94B9-B818073AC61B}" v="202" dt="2021-12-14T22:16:19.227"/>
    <p1510:client id="{5AA7F669-945B-4F96-AF68-C088EE7E47FD}" v="832" dt="2022-04-19T19:38:10.705"/>
    <p1510:client id="{03EB9F79-DD0A-00F0-1CF1-77F77130CC5E}" v="325" dt="2022-04-18T17:26:58.398"/>
    <p1510:client id="{4EB7BBD8-60D7-4CF4-AE38-B56868FAFD6D}" v="202" dt="2022-04-19T19:32:19.354"/>
    <p1510:client id="{46DAEA85-8330-4C77-BB07-0B4E4C2963B1}" v="1543" dt="2021-12-13T23:02:12.063"/>
    <p1510:client id="{13F4335C-8855-459F-9E64-58E5D29B2012}" v="3" dt="2021-04-20T19:07:16.039"/>
    <p1510:client id="{58D5BC33-DFEF-4E10-9403-CD65D6138E14}" v="42" dt="2021-04-20T19:04:13.675"/>
    <p1510:client id="{2FC80F14-E887-4572-AF4C-734DD7B31F49}" v="9" dt="2022-04-18T17:13:20.739"/>
    <p1510:client id="{5F242B8C-0676-4D25-B566-6D59882071B9}" v="507" dt="2022-04-22T00:34:55.929"/>
    <p1510:client id="{6524318E-8FC9-4476-9BA5-E5EF8C0AA6A0}" v="637" dt="2022-04-19T16:59:07.814"/>
    <p1510:client id="{80A3C6AD-A9AF-4AC3-AE53-13BDD96E4C4A}" v="3" dt="2022-04-22T15:13:24.004"/>
    <p1510:client id="{9BF3F185-F54F-4216-9434-D8458E008D98}" v="45" dt="2021-12-13T22:19:48.517"/>
    <p1510:client id="{9C130D2F-D29D-4A63-81B5-692C66D0D40D}" v="21" dt="2022-04-22T00:14:58.154"/>
    <p1510:client id="{B0443184-8A91-47D8-9FF7-D719C6383A2F}" v="111" dt="2022-04-19T17:59:23.523"/>
    <p1510:client id="{BACEC9D7-DEAF-457D-BF72-04C806A1261F}" v="73" dt="2022-04-19T19:51:17.324"/>
    <p1510:client id="{C6A38F4E-74D3-4490-8672-CBDFCBF7B023}" v="24" dt="2022-04-22T00:19:38.462"/>
    <p1510:client id="{DB5A266C-EEAA-433B-8F3F-F2DE298CA3AB}" v="5" dt="2020-10-22T02:46:00.043"/>
    <p1510:client id="{FFA40248-118C-4777-A517-98A72E686676}" v="109" dt="2022-04-20T21:15:20.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1AD8A-A999-4684-9702-09A9290F324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2F3D064-2F01-4E74-99D1-6C86361ACF69}">
      <dgm:prSet/>
      <dgm:spPr/>
      <dgm:t>
        <a:bodyPr/>
        <a:lstStyle/>
        <a:p>
          <a:r>
            <a:rPr lang="en-US"/>
            <a:t>Value Statement</a:t>
          </a:r>
        </a:p>
      </dgm:t>
    </dgm:pt>
    <dgm:pt modelId="{42FB28DC-F3BC-426B-B1AB-3F49BBC16AAF}" type="parTrans" cxnId="{4C8263BC-C42A-4775-984E-71CBFBCD02C5}">
      <dgm:prSet/>
      <dgm:spPr/>
      <dgm:t>
        <a:bodyPr/>
        <a:lstStyle/>
        <a:p>
          <a:endParaRPr lang="en-US"/>
        </a:p>
      </dgm:t>
    </dgm:pt>
    <dgm:pt modelId="{F99C314C-0896-40D2-B9A8-68DD619114FC}" type="sibTrans" cxnId="{4C8263BC-C42A-4775-984E-71CBFBCD02C5}">
      <dgm:prSet/>
      <dgm:spPr/>
      <dgm:t>
        <a:bodyPr/>
        <a:lstStyle/>
        <a:p>
          <a:endParaRPr lang="en-US"/>
        </a:p>
      </dgm:t>
    </dgm:pt>
    <dgm:pt modelId="{1184AAB2-1CF0-4298-B2AF-88E0335EC4F7}">
      <dgm:prSet/>
      <dgm:spPr/>
      <dgm:t>
        <a:bodyPr/>
        <a:lstStyle/>
        <a:p>
          <a:r>
            <a:rPr lang="en-US"/>
            <a:t>The Chicago Continuum of Care needs to make a very difficult decision due to not having enough housing inventory to support all those who are experiencing homelessness. We look to work together to make the best possible decision for our </a:t>
          </a:r>
          <a:r>
            <a:rPr lang="en-US" err="1"/>
            <a:t>CoC</a:t>
          </a:r>
          <a:r>
            <a:rPr lang="en-US"/>
            <a:t>. We also look to have a workgroup that is inclusive, transparent, and accountable to our goal. </a:t>
          </a:r>
        </a:p>
      </dgm:t>
    </dgm:pt>
    <dgm:pt modelId="{3B7EB950-92B0-441E-B72C-E7544DD437C8}" type="parTrans" cxnId="{9E24827C-009C-4AD1-A9C3-ADA7848334A8}">
      <dgm:prSet/>
      <dgm:spPr/>
      <dgm:t>
        <a:bodyPr/>
        <a:lstStyle/>
        <a:p>
          <a:endParaRPr lang="en-US"/>
        </a:p>
      </dgm:t>
    </dgm:pt>
    <dgm:pt modelId="{C9118EB7-CECA-4E36-B8BC-AD867E3CDF53}" type="sibTrans" cxnId="{9E24827C-009C-4AD1-A9C3-ADA7848334A8}">
      <dgm:prSet/>
      <dgm:spPr/>
      <dgm:t>
        <a:bodyPr/>
        <a:lstStyle/>
        <a:p>
          <a:endParaRPr lang="en-US"/>
        </a:p>
      </dgm:t>
    </dgm:pt>
    <dgm:pt modelId="{CF052C46-D1D8-46AE-BF0A-8F3921795C59}">
      <dgm:prSet/>
      <dgm:spPr/>
      <dgm:t>
        <a:bodyPr/>
        <a:lstStyle/>
        <a:p>
          <a:r>
            <a:rPr lang="en-US"/>
            <a:t>Goal</a:t>
          </a:r>
        </a:p>
      </dgm:t>
    </dgm:pt>
    <dgm:pt modelId="{67F8CD7F-3A12-431E-8476-BBE97E10BBB9}" type="parTrans" cxnId="{9F429B53-9685-497A-8D24-1BAF03EA110E}">
      <dgm:prSet/>
      <dgm:spPr/>
      <dgm:t>
        <a:bodyPr/>
        <a:lstStyle/>
        <a:p>
          <a:endParaRPr lang="en-US"/>
        </a:p>
      </dgm:t>
    </dgm:pt>
    <dgm:pt modelId="{DB53F899-D4DD-4FF2-9389-1E314B87C0A3}" type="sibTrans" cxnId="{9F429B53-9685-497A-8D24-1BAF03EA110E}">
      <dgm:prSet/>
      <dgm:spPr/>
      <dgm:t>
        <a:bodyPr/>
        <a:lstStyle/>
        <a:p>
          <a:endParaRPr lang="en-US"/>
        </a:p>
      </dgm:t>
    </dgm:pt>
    <dgm:pt modelId="{67E4EF3D-2684-4319-8D23-1AC0C9B31224}">
      <dgm:prSet/>
      <dgm:spPr/>
      <dgm:t>
        <a:bodyPr/>
        <a:lstStyle/>
        <a:p>
          <a:r>
            <a:rPr lang="en-US"/>
            <a:t>The Workgroup will decide if we want to continue to utilize our current (temporary) plan, to go back to our Pre-Covid Prioritization, or create a new one moving forward.</a:t>
          </a:r>
        </a:p>
      </dgm:t>
    </dgm:pt>
    <dgm:pt modelId="{923EA05B-2EAB-48F8-A597-25D784681B0B}" type="parTrans" cxnId="{1529D89E-7E29-4CC7-BB4E-471A67CC0D0B}">
      <dgm:prSet/>
      <dgm:spPr/>
      <dgm:t>
        <a:bodyPr/>
        <a:lstStyle/>
        <a:p>
          <a:endParaRPr lang="en-US"/>
        </a:p>
      </dgm:t>
    </dgm:pt>
    <dgm:pt modelId="{9E2EA87B-3A09-430A-8081-A8F676F4B045}" type="sibTrans" cxnId="{1529D89E-7E29-4CC7-BB4E-471A67CC0D0B}">
      <dgm:prSet/>
      <dgm:spPr/>
      <dgm:t>
        <a:bodyPr/>
        <a:lstStyle/>
        <a:p>
          <a:endParaRPr lang="en-US"/>
        </a:p>
      </dgm:t>
    </dgm:pt>
    <dgm:pt modelId="{53D8EE36-BF5B-4015-A420-3B2DD53F1B12}" type="pres">
      <dgm:prSet presAssocID="{E061AD8A-A999-4684-9702-09A9290F324F}" presName="linear" presStyleCnt="0">
        <dgm:presLayoutVars>
          <dgm:animLvl val="lvl"/>
          <dgm:resizeHandles val="exact"/>
        </dgm:presLayoutVars>
      </dgm:prSet>
      <dgm:spPr/>
    </dgm:pt>
    <dgm:pt modelId="{3700204B-C169-4E3F-AABA-D97F0BF0E09E}" type="pres">
      <dgm:prSet presAssocID="{12F3D064-2F01-4E74-99D1-6C86361ACF69}" presName="parentText" presStyleLbl="node1" presStyleIdx="0" presStyleCnt="2">
        <dgm:presLayoutVars>
          <dgm:chMax val="0"/>
          <dgm:bulletEnabled val="1"/>
        </dgm:presLayoutVars>
      </dgm:prSet>
      <dgm:spPr/>
    </dgm:pt>
    <dgm:pt modelId="{0EA2E146-5F91-4867-B97F-94249FBB78E9}" type="pres">
      <dgm:prSet presAssocID="{12F3D064-2F01-4E74-99D1-6C86361ACF69}" presName="childText" presStyleLbl="revTx" presStyleIdx="0" presStyleCnt="2">
        <dgm:presLayoutVars>
          <dgm:bulletEnabled val="1"/>
        </dgm:presLayoutVars>
      </dgm:prSet>
      <dgm:spPr/>
    </dgm:pt>
    <dgm:pt modelId="{F464CC46-52EC-4DF1-AA5B-4013D94A8040}" type="pres">
      <dgm:prSet presAssocID="{CF052C46-D1D8-46AE-BF0A-8F3921795C59}" presName="parentText" presStyleLbl="node1" presStyleIdx="1" presStyleCnt="2">
        <dgm:presLayoutVars>
          <dgm:chMax val="0"/>
          <dgm:bulletEnabled val="1"/>
        </dgm:presLayoutVars>
      </dgm:prSet>
      <dgm:spPr/>
    </dgm:pt>
    <dgm:pt modelId="{104D5E5F-17FA-42B4-95BD-409229DFDE09}" type="pres">
      <dgm:prSet presAssocID="{CF052C46-D1D8-46AE-BF0A-8F3921795C59}" presName="childText" presStyleLbl="revTx" presStyleIdx="1" presStyleCnt="2">
        <dgm:presLayoutVars>
          <dgm:bulletEnabled val="1"/>
        </dgm:presLayoutVars>
      </dgm:prSet>
      <dgm:spPr/>
    </dgm:pt>
  </dgm:ptLst>
  <dgm:cxnLst>
    <dgm:cxn modelId="{953B2F18-378D-4798-BE8D-4A173A859A0D}" type="presOf" srcId="{1184AAB2-1CF0-4298-B2AF-88E0335EC4F7}" destId="{0EA2E146-5F91-4867-B97F-94249FBB78E9}" srcOrd="0" destOrd="0" presId="urn:microsoft.com/office/officeart/2005/8/layout/vList2"/>
    <dgm:cxn modelId="{FA55944D-407E-4B27-AD7B-4D94C1DEC811}" type="presOf" srcId="{CF052C46-D1D8-46AE-BF0A-8F3921795C59}" destId="{F464CC46-52EC-4DF1-AA5B-4013D94A8040}" srcOrd="0" destOrd="0" presId="urn:microsoft.com/office/officeart/2005/8/layout/vList2"/>
    <dgm:cxn modelId="{9F429B53-9685-497A-8D24-1BAF03EA110E}" srcId="{E061AD8A-A999-4684-9702-09A9290F324F}" destId="{CF052C46-D1D8-46AE-BF0A-8F3921795C59}" srcOrd="1" destOrd="0" parTransId="{67F8CD7F-3A12-431E-8476-BBE97E10BBB9}" sibTransId="{DB53F899-D4DD-4FF2-9389-1E314B87C0A3}"/>
    <dgm:cxn modelId="{9E24827C-009C-4AD1-A9C3-ADA7848334A8}" srcId="{12F3D064-2F01-4E74-99D1-6C86361ACF69}" destId="{1184AAB2-1CF0-4298-B2AF-88E0335EC4F7}" srcOrd="0" destOrd="0" parTransId="{3B7EB950-92B0-441E-B72C-E7544DD437C8}" sibTransId="{C9118EB7-CECA-4E36-B8BC-AD867E3CDF53}"/>
    <dgm:cxn modelId="{5F991D86-0E4A-4AE2-B4DD-5E4846A107B9}" type="presOf" srcId="{12F3D064-2F01-4E74-99D1-6C86361ACF69}" destId="{3700204B-C169-4E3F-AABA-D97F0BF0E09E}" srcOrd="0" destOrd="0" presId="urn:microsoft.com/office/officeart/2005/8/layout/vList2"/>
    <dgm:cxn modelId="{1529D89E-7E29-4CC7-BB4E-471A67CC0D0B}" srcId="{CF052C46-D1D8-46AE-BF0A-8F3921795C59}" destId="{67E4EF3D-2684-4319-8D23-1AC0C9B31224}" srcOrd="0" destOrd="0" parTransId="{923EA05B-2EAB-48F8-A597-25D784681B0B}" sibTransId="{9E2EA87B-3A09-430A-8081-A8F676F4B045}"/>
    <dgm:cxn modelId="{FC62DCA8-C27A-4D4D-9053-A5C6BFC212D1}" type="presOf" srcId="{67E4EF3D-2684-4319-8D23-1AC0C9B31224}" destId="{104D5E5F-17FA-42B4-95BD-409229DFDE09}" srcOrd="0" destOrd="0" presId="urn:microsoft.com/office/officeart/2005/8/layout/vList2"/>
    <dgm:cxn modelId="{4C8263BC-C42A-4775-984E-71CBFBCD02C5}" srcId="{E061AD8A-A999-4684-9702-09A9290F324F}" destId="{12F3D064-2F01-4E74-99D1-6C86361ACF69}" srcOrd="0" destOrd="0" parTransId="{42FB28DC-F3BC-426B-B1AB-3F49BBC16AAF}" sibTransId="{F99C314C-0896-40D2-B9A8-68DD619114FC}"/>
    <dgm:cxn modelId="{4EA499ED-EE73-4065-8402-E12A29419659}" type="presOf" srcId="{E061AD8A-A999-4684-9702-09A9290F324F}" destId="{53D8EE36-BF5B-4015-A420-3B2DD53F1B12}" srcOrd="0" destOrd="0" presId="urn:microsoft.com/office/officeart/2005/8/layout/vList2"/>
    <dgm:cxn modelId="{8CA397A5-1E2B-413E-94ED-88178D411632}" type="presParOf" srcId="{53D8EE36-BF5B-4015-A420-3B2DD53F1B12}" destId="{3700204B-C169-4E3F-AABA-D97F0BF0E09E}" srcOrd="0" destOrd="0" presId="urn:microsoft.com/office/officeart/2005/8/layout/vList2"/>
    <dgm:cxn modelId="{1947EFB6-EC0C-4B00-A5BE-715A2F438412}" type="presParOf" srcId="{53D8EE36-BF5B-4015-A420-3B2DD53F1B12}" destId="{0EA2E146-5F91-4867-B97F-94249FBB78E9}" srcOrd="1" destOrd="0" presId="urn:microsoft.com/office/officeart/2005/8/layout/vList2"/>
    <dgm:cxn modelId="{4E2D1A75-2BBE-41C0-9687-71966831EEED}" type="presParOf" srcId="{53D8EE36-BF5B-4015-A420-3B2DD53F1B12}" destId="{F464CC46-52EC-4DF1-AA5B-4013D94A8040}" srcOrd="2" destOrd="0" presId="urn:microsoft.com/office/officeart/2005/8/layout/vList2"/>
    <dgm:cxn modelId="{DF8D6C18-3C5F-4B28-8956-1B818CD5C3E5}" type="presParOf" srcId="{53D8EE36-BF5B-4015-A420-3B2DD53F1B12}" destId="{104D5E5F-17FA-42B4-95BD-409229DFDE0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9D3FC-8E0B-42E5-BB6E-E4AB7A469443}"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7FCA9F15-188E-405D-94AC-3ACA3693363D}">
      <dgm:prSet/>
      <dgm:spPr/>
      <dgm:t>
        <a:bodyPr/>
        <a:lstStyle/>
        <a:p>
          <a:r>
            <a:rPr lang="en-US"/>
            <a:t>Understand that there is no perfect solution!</a:t>
          </a:r>
        </a:p>
      </dgm:t>
    </dgm:pt>
    <dgm:pt modelId="{6A4350D0-96A4-4BD5-9CAA-358E122FFB97}" type="parTrans" cxnId="{53E77BA3-1EA8-4F71-BCED-A9C5F6DB5C7A}">
      <dgm:prSet/>
      <dgm:spPr/>
      <dgm:t>
        <a:bodyPr/>
        <a:lstStyle/>
        <a:p>
          <a:endParaRPr lang="en-US"/>
        </a:p>
      </dgm:t>
    </dgm:pt>
    <dgm:pt modelId="{FF7C302D-1E0C-4E91-BBF6-B6AA8B4893E6}" type="sibTrans" cxnId="{53E77BA3-1EA8-4F71-BCED-A9C5F6DB5C7A}">
      <dgm:prSet/>
      <dgm:spPr/>
      <dgm:t>
        <a:bodyPr/>
        <a:lstStyle/>
        <a:p>
          <a:endParaRPr lang="en-US"/>
        </a:p>
      </dgm:t>
    </dgm:pt>
    <dgm:pt modelId="{9F9C35FE-D6A9-4F57-9672-01B858BE7FD6}">
      <dgm:prSet/>
      <dgm:spPr/>
      <dgm:t>
        <a:bodyPr/>
        <a:lstStyle/>
        <a:p>
          <a:r>
            <a:rPr lang="en-US"/>
            <a:t>Respect the perspective of our stakeholders</a:t>
          </a:r>
        </a:p>
      </dgm:t>
    </dgm:pt>
    <dgm:pt modelId="{7EC87356-DFF2-4903-91CF-D66701343FC2}" type="parTrans" cxnId="{A0EE91A6-80DB-4C1B-BC6D-E07F3CDAB90C}">
      <dgm:prSet/>
      <dgm:spPr/>
      <dgm:t>
        <a:bodyPr/>
        <a:lstStyle/>
        <a:p>
          <a:endParaRPr lang="en-US"/>
        </a:p>
      </dgm:t>
    </dgm:pt>
    <dgm:pt modelId="{1649DA52-2D94-420D-A09E-1EA035B983FE}" type="sibTrans" cxnId="{A0EE91A6-80DB-4C1B-BC6D-E07F3CDAB90C}">
      <dgm:prSet/>
      <dgm:spPr/>
      <dgm:t>
        <a:bodyPr/>
        <a:lstStyle/>
        <a:p>
          <a:endParaRPr lang="en-US"/>
        </a:p>
      </dgm:t>
    </dgm:pt>
    <dgm:pt modelId="{C757CA82-2932-4A3A-9932-8CFC6E205D2B}">
      <dgm:prSet/>
      <dgm:spPr/>
      <dgm:t>
        <a:bodyPr/>
        <a:lstStyle/>
        <a:p>
          <a:r>
            <a:rPr lang="en-US"/>
            <a:t>Transparency</a:t>
          </a:r>
        </a:p>
      </dgm:t>
    </dgm:pt>
    <dgm:pt modelId="{6FD8867A-1601-4172-B782-BD814CD359EC}" type="parTrans" cxnId="{5A5C1D89-3708-41F3-A913-BB7671AD753B}">
      <dgm:prSet/>
      <dgm:spPr/>
      <dgm:t>
        <a:bodyPr/>
        <a:lstStyle/>
        <a:p>
          <a:endParaRPr lang="en-US"/>
        </a:p>
      </dgm:t>
    </dgm:pt>
    <dgm:pt modelId="{F68C8467-865D-4568-844A-4F473ABDDB64}" type="sibTrans" cxnId="{5A5C1D89-3708-41F3-A913-BB7671AD753B}">
      <dgm:prSet/>
      <dgm:spPr/>
      <dgm:t>
        <a:bodyPr/>
        <a:lstStyle/>
        <a:p>
          <a:endParaRPr lang="en-US"/>
        </a:p>
      </dgm:t>
    </dgm:pt>
    <dgm:pt modelId="{10E74F4D-46E2-4A41-8AE3-3D9D5B98D807}">
      <dgm:prSet/>
      <dgm:spPr/>
      <dgm:t>
        <a:bodyPr/>
        <a:lstStyle/>
        <a:p>
          <a:r>
            <a:rPr lang="en-US"/>
            <a:t>Open meetings to the Chicago CoC community</a:t>
          </a:r>
        </a:p>
      </dgm:t>
    </dgm:pt>
    <dgm:pt modelId="{BAFA441D-0086-4822-B64C-727EC0F46181}" type="parTrans" cxnId="{29913317-F95B-4ABC-9041-34AF66087A3A}">
      <dgm:prSet/>
      <dgm:spPr/>
      <dgm:t>
        <a:bodyPr/>
        <a:lstStyle/>
        <a:p>
          <a:endParaRPr lang="en-US"/>
        </a:p>
      </dgm:t>
    </dgm:pt>
    <dgm:pt modelId="{7575BF2D-60D3-4E71-A63E-1D5184C808E4}" type="sibTrans" cxnId="{29913317-F95B-4ABC-9041-34AF66087A3A}">
      <dgm:prSet/>
      <dgm:spPr/>
      <dgm:t>
        <a:bodyPr/>
        <a:lstStyle/>
        <a:p>
          <a:endParaRPr lang="en-US"/>
        </a:p>
      </dgm:t>
    </dgm:pt>
    <dgm:pt modelId="{F73BC687-9732-45A7-A882-D15D478B4897}">
      <dgm:prSet/>
      <dgm:spPr/>
      <dgm:t>
        <a:bodyPr/>
        <a:lstStyle/>
        <a:p>
          <a:r>
            <a:rPr lang="en-US"/>
            <a:t>Meetings are recorded</a:t>
          </a:r>
        </a:p>
      </dgm:t>
    </dgm:pt>
    <dgm:pt modelId="{C71EC610-E281-4ACB-9104-A0FA3366A454}" type="parTrans" cxnId="{D3563565-5B3D-4279-9C5A-65365629E7CA}">
      <dgm:prSet/>
      <dgm:spPr/>
      <dgm:t>
        <a:bodyPr/>
        <a:lstStyle/>
        <a:p>
          <a:endParaRPr lang="en-US"/>
        </a:p>
      </dgm:t>
    </dgm:pt>
    <dgm:pt modelId="{202E0625-1C9B-4806-85F6-70BC1F9901E3}" type="sibTrans" cxnId="{D3563565-5B3D-4279-9C5A-65365629E7CA}">
      <dgm:prSet/>
      <dgm:spPr/>
      <dgm:t>
        <a:bodyPr/>
        <a:lstStyle/>
        <a:p>
          <a:endParaRPr lang="en-US"/>
        </a:p>
      </dgm:t>
    </dgm:pt>
    <dgm:pt modelId="{C8F66286-7A32-452B-9BD9-FFF9A1D950C3}">
      <dgm:prSet/>
      <dgm:spPr/>
      <dgm:t>
        <a:bodyPr/>
        <a:lstStyle/>
        <a:p>
          <a:r>
            <a:rPr lang="en-US"/>
            <a:t>Meeting will be posted</a:t>
          </a:r>
        </a:p>
      </dgm:t>
    </dgm:pt>
    <dgm:pt modelId="{25F05EC4-6ED4-4C39-91E1-3B77F25CF97B}" type="parTrans" cxnId="{7DCC2302-7F8D-43C6-A648-5B8812DBBAF2}">
      <dgm:prSet/>
      <dgm:spPr/>
      <dgm:t>
        <a:bodyPr/>
        <a:lstStyle/>
        <a:p>
          <a:endParaRPr lang="en-US"/>
        </a:p>
      </dgm:t>
    </dgm:pt>
    <dgm:pt modelId="{88E3121B-63EC-425E-913D-05686B6F443F}" type="sibTrans" cxnId="{7DCC2302-7F8D-43C6-A648-5B8812DBBAF2}">
      <dgm:prSet/>
      <dgm:spPr/>
      <dgm:t>
        <a:bodyPr/>
        <a:lstStyle/>
        <a:p>
          <a:endParaRPr lang="en-US"/>
        </a:p>
      </dgm:t>
    </dgm:pt>
    <dgm:pt modelId="{B5E53EC8-C199-40ED-8056-50BA1F8FBDCD}">
      <dgm:prSet/>
      <dgm:spPr/>
      <dgm:t>
        <a:bodyPr/>
        <a:lstStyle/>
        <a:p>
          <a:r>
            <a:rPr lang="en-US"/>
            <a:t>CSH CES &amp; All Chicago website</a:t>
          </a:r>
        </a:p>
      </dgm:t>
    </dgm:pt>
    <dgm:pt modelId="{29666C04-7F0E-496C-97B2-3B7B23AFBECD}" type="parTrans" cxnId="{1D07EE56-8C05-4DAA-B0A5-6926920D0A70}">
      <dgm:prSet/>
      <dgm:spPr/>
      <dgm:t>
        <a:bodyPr/>
        <a:lstStyle/>
        <a:p>
          <a:endParaRPr lang="en-US"/>
        </a:p>
      </dgm:t>
    </dgm:pt>
    <dgm:pt modelId="{E2D73C99-9DE7-4251-AADE-4FE1CC68D5C7}" type="sibTrans" cxnId="{1D07EE56-8C05-4DAA-B0A5-6926920D0A70}">
      <dgm:prSet/>
      <dgm:spPr/>
      <dgm:t>
        <a:bodyPr/>
        <a:lstStyle/>
        <a:p>
          <a:endParaRPr lang="en-US"/>
        </a:p>
      </dgm:t>
    </dgm:pt>
    <dgm:pt modelId="{5F3589CF-DD02-4856-BF92-9203592D81BF}">
      <dgm:prSet/>
      <dgm:spPr/>
      <dgm:t>
        <a:bodyPr/>
        <a:lstStyle/>
        <a:p>
          <a:r>
            <a:rPr lang="en-US"/>
            <a:t>Other?</a:t>
          </a:r>
        </a:p>
      </dgm:t>
    </dgm:pt>
    <dgm:pt modelId="{FC890B65-E301-4147-AE7A-C9CD3ED3B5C3}" type="parTrans" cxnId="{3BB8C360-5597-46F6-B6D6-C9BD7439E6D0}">
      <dgm:prSet/>
      <dgm:spPr/>
      <dgm:t>
        <a:bodyPr/>
        <a:lstStyle/>
        <a:p>
          <a:endParaRPr lang="en-US"/>
        </a:p>
      </dgm:t>
    </dgm:pt>
    <dgm:pt modelId="{5F132F2F-BDD5-4BE7-B2C8-D2EA9D14FA67}" type="sibTrans" cxnId="{3BB8C360-5597-46F6-B6D6-C9BD7439E6D0}">
      <dgm:prSet/>
      <dgm:spPr/>
      <dgm:t>
        <a:bodyPr/>
        <a:lstStyle/>
        <a:p>
          <a:endParaRPr lang="en-US"/>
        </a:p>
      </dgm:t>
    </dgm:pt>
    <dgm:pt modelId="{F30DF4A7-B769-4AA0-ACBD-1D3B65B61702}">
      <dgm:prSet/>
      <dgm:spPr/>
      <dgm:t>
        <a:bodyPr/>
        <a:lstStyle/>
        <a:p>
          <a:r>
            <a:rPr lang="en-US"/>
            <a:t>Schedule time to review materials</a:t>
          </a:r>
        </a:p>
      </dgm:t>
    </dgm:pt>
    <dgm:pt modelId="{D3A19B99-01F7-4ED4-89B8-AEDC309AAD31}" type="parTrans" cxnId="{76119CB3-3D21-41D2-BFFC-0C4E247444ED}">
      <dgm:prSet/>
      <dgm:spPr/>
      <dgm:t>
        <a:bodyPr/>
        <a:lstStyle/>
        <a:p>
          <a:endParaRPr lang="en-US"/>
        </a:p>
      </dgm:t>
    </dgm:pt>
    <dgm:pt modelId="{FFFA7514-53FB-416A-BF6D-B8E4CDC4F9FC}" type="sibTrans" cxnId="{76119CB3-3D21-41D2-BFFC-0C4E247444ED}">
      <dgm:prSet/>
      <dgm:spPr/>
      <dgm:t>
        <a:bodyPr/>
        <a:lstStyle/>
        <a:p>
          <a:endParaRPr lang="en-US"/>
        </a:p>
      </dgm:t>
    </dgm:pt>
    <dgm:pt modelId="{7ECF5FE0-8087-4887-BC6A-4B8F9454AF52}">
      <dgm:prSet/>
      <dgm:spPr/>
      <dgm:t>
        <a:bodyPr/>
        <a:lstStyle/>
        <a:p>
          <a:r>
            <a:rPr lang="en-US"/>
            <a:t>Schedule time to communicate with your stakeholder groups</a:t>
          </a:r>
        </a:p>
      </dgm:t>
    </dgm:pt>
    <dgm:pt modelId="{3280E3F0-15A7-4794-9CDB-991C1C4186E9}" type="parTrans" cxnId="{819C6701-897D-40F9-8400-46AC47E9F1AB}">
      <dgm:prSet/>
      <dgm:spPr/>
      <dgm:t>
        <a:bodyPr/>
        <a:lstStyle/>
        <a:p>
          <a:endParaRPr lang="en-US"/>
        </a:p>
      </dgm:t>
    </dgm:pt>
    <dgm:pt modelId="{E19AE1DB-39C3-4095-B6DF-B1EEA825FF13}" type="sibTrans" cxnId="{819C6701-897D-40F9-8400-46AC47E9F1AB}">
      <dgm:prSet/>
      <dgm:spPr/>
      <dgm:t>
        <a:bodyPr/>
        <a:lstStyle/>
        <a:p>
          <a:endParaRPr lang="en-US"/>
        </a:p>
      </dgm:t>
    </dgm:pt>
    <dgm:pt modelId="{729312B1-CC74-4177-9352-95695E8A1722}">
      <dgm:prSet phldr="0"/>
      <dgm:spPr/>
      <dgm:t>
        <a:bodyPr/>
        <a:lstStyle/>
        <a:p>
          <a:r>
            <a:rPr lang="en-US">
              <a:latin typeface="Corbel" panose="020B0503020204020204"/>
            </a:rPr>
            <a:t>Others?</a:t>
          </a:r>
        </a:p>
      </dgm:t>
    </dgm:pt>
    <dgm:pt modelId="{C09E632C-BEEB-4213-A9AD-1F052A986BFD}" type="parTrans" cxnId="{7DA3B206-D2CD-42A1-9755-58829CA232F5}">
      <dgm:prSet/>
      <dgm:spPr/>
    </dgm:pt>
    <dgm:pt modelId="{14B474E3-0049-45FD-9AAE-7A284FB40166}" type="sibTrans" cxnId="{7DA3B206-D2CD-42A1-9755-58829CA232F5}">
      <dgm:prSet/>
      <dgm:spPr/>
      <dgm:t>
        <a:bodyPr/>
        <a:lstStyle/>
        <a:p>
          <a:endParaRPr lang="en-US"/>
        </a:p>
      </dgm:t>
    </dgm:pt>
    <dgm:pt modelId="{3009B21B-2F94-4231-ACD6-84D2629AEFCA}" type="pres">
      <dgm:prSet presAssocID="{7449D3FC-8E0B-42E5-BB6E-E4AB7A469443}" presName="diagram" presStyleCnt="0">
        <dgm:presLayoutVars>
          <dgm:dir/>
          <dgm:resizeHandles val="exact"/>
        </dgm:presLayoutVars>
      </dgm:prSet>
      <dgm:spPr/>
    </dgm:pt>
    <dgm:pt modelId="{8847E3AC-15DE-45D5-BCD2-9FDC3CC48BC9}" type="pres">
      <dgm:prSet presAssocID="{7FCA9F15-188E-405D-94AC-3ACA3693363D}" presName="node" presStyleLbl="node1" presStyleIdx="0" presStyleCnt="6">
        <dgm:presLayoutVars>
          <dgm:bulletEnabled val="1"/>
        </dgm:presLayoutVars>
      </dgm:prSet>
      <dgm:spPr/>
    </dgm:pt>
    <dgm:pt modelId="{56030AD4-00C1-4FA8-AD13-AE0138CC6F80}" type="pres">
      <dgm:prSet presAssocID="{FF7C302D-1E0C-4E91-BBF6-B6AA8B4893E6}" presName="sibTrans" presStyleCnt="0"/>
      <dgm:spPr/>
    </dgm:pt>
    <dgm:pt modelId="{91215C4F-CCD4-4DED-AC96-43918DC8B9A6}" type="pres">
      <dgm:prSet presAssocID="{9F9C35FE-D6A9-4F57-9672-01B858BE7FD6}" presName="node" presStyleLbl="node1" presStyleIdx="1" presStyleCnt="6">
        <dgm:presLayoutVars>
          <dgm:bulletEnabled val="1"/>
        </dgm:presLayoutVars>
      </dgm:prSet>
      <dgm:spPr/>
    </dgm:pt>
    <dgm:pt modelId="{975118E3-52A1-4504-AD60-F2852DD9E3AC}" type="pres">
      <dgm:prSet presAssocID="{1649DA52-2D94-420D-A09E-1EA035B983FE}" presName="sibTrans" presStyleCnt="0"/>
      <dgm:spPr/>
    </dgm:pt>
    <dgm:pt modelId="{B42FF337-AAE1-45D0-87FD-24D43836187D}" type="pres">
      <dgm:prSet presAssocID="{C757CA82-2932-4A3A-9932-8CFC6E205D2B}" presName="node" presStyleLbl="node1" presStyleIdx="2" presStyleCnt="6">
        <dgm:presLayoutVars>
          <dgm:bulletEnabled val="1"/>
        </dgm:presLayoutVars>
      </dgm:prSet>
      <dgm:spPr/>
    </dgm:pt>
    <dgm:pt modelId="{994EDB7C-4187-4249-ABA5-3DDEB840EFF0}" type="pres">
      <dgm:prSet presAssocID="{F68C8467-865D-4568-844A-4F473ABDDB64}" presName="sibTrans" presStyleCnt="0"/>
      <dgm:spPr/>
    </dgm:pt>
    <dgm:pt modelId="{65582847-20B9-4CAE-9DDE-3620042ECC2E}" type="pres">
      <dgm:prSet presAssocID="{F30DF4A7-B769-4AA0-ACBD-1D3B65B61702}" presName="node" presStyleLbl="node1" presStyleIdx="3" presStyleCnt="6">
        <dgm:presLayoutVars>
          <dgm:bulletEnabled val="1"/>
        </dgm:presLayoutVars>
      </dgm:prSet>
      <dgm:spPr/>
    </dgm:pt>
    <dgm:pt modelId="{839DAAD5-751F-468B-A00F-CB814137E5D5}" type="pres">
      <dgm:prSet presAssocID="{FFFA7514-53FB-416A-BF6D-B8E4CDC4F9FC}" presName="sibTrans" presStyleCnt="0"/>
      <dgm:spPr/>
    </dgm:pt>
    <dgm:pt modelId="{AE04A616-EE4A-4C49-99B2-983E3AE79834}" type="pres">
      <dgm:prSet presAssocID="{7ECF5FE0-8087-4887-BC6A-4B8F9454AF52}" presName="node" presStyleLbl="node1" presStyleIdx="4" presStyleCnt="6">
        <dgm:presLayoutVars>
          <dgm:bulletEnabled val="1"/>
        </dgm:presLayoutVars>
      </dgm:prSet>
      <dgm:spPr/>
    </dgm:pt>
    <dgm:pt modelId="{81C1558A-BCF1-42D4-B5D2-81695EBB2FC9}" type="pres">
      <dgm:prSet presAssocID="{E19AE1DB-39C3-4095-B6DF-B1EEA825FF13}" presName="sibTrans" presStyleCnt="0"/>
      <dgm:spPr/>
    </dgm:pt>
    <dgm:pt modelId="{F8EFEAC9-F88A-42AB-8554-A594B469DB8E}" type="pres">
      <dgm:prSet presAssocID="{729312B1-CC74-4177-9352-95695E8A1722}" presName="node" presStyleLbl="node1" presStyleIdx="5" presStyleCnt="6">
        <dgm:presLayoutVars>
          <dgm:bulletEnabled val="1"/>
        </dgm:presLayoutVars>
      </dgm:prSet>
      <dgm:spPr/>
    </dgm:pt>
  </dgm:ptLst>
  <dgm:cxnLst>
    <dgm:cxn modelId="{819C6701-897D-40F9-8400-46AC47E9F1AB}" srcId="{7449D3FC-8E0B-42E5-BB6E-E4AB7A469443}" destId="{7ECF5FE0-8087-4887-BC6A-4B8F9454AF52}" srcOrd="4" destOrd="0" parTransId="{3280E3F0-15A7-4794-9CDB-991C1C4186E9}" sibTransId="{E19AE1DB-39C3-4095-B6DF-B1EEA825FF13}"/>
    <dgm:cxn modelId="{7DCC2302-7F8D-43C6-A648-5B8812DBBAF2}" srcId="{C757CA82-2932-4A3A-9932-8CFC6E205D2B}" destId="{C8F66286-7A32-452B-9BD9-FFF9A1D950C3}" srcOrd="2" destOrd="0" parTransId="{25F05EC4-6ED4-4C39-91E1-3B77F25CF97B}" sibTransId="{88E3121B-63EC-425E-913D-05686B6F443F}"/>
    <dgm:cxn modelId="{7DA3B206-D2CD-42A1-9755-58829CA232F5}" srcId="{7449D3FC-8E0B-42E5-BB6E-E4AB7A469443}" destId="{729312B1-CC74-4177-9352-95695E8A1722}" srcOrd="5" destOrd="0" parTransId="{C09E632C-BEEB-4213-A9AD-1F052A986BFD}" sibTransId="{14B474E3-0049-45FD-9AAE-7A284FB40166}"/>
    <dgm:cxn modelId="{29913317-F95B-4ABC-9041-34AF66087A3A}" srcId="{C757CA82-2932-4A3A-9932-8CFC6E205D2B}" destId="{10E74F4D-46E2-4A41-8AE3-3D9D5B98D807}" srcOrd="0" destOrd="0" parTransId="{BAFA441D-0086-4822-B64C-727EC0F46181}" sibTransId="{7575BF2D-60D3-4E71-A63E-1D5184C808E4}"/>
    <dgm:cxn modelId="{23EEB724-3FF6-42A5-8F6A-5F717E273B5A}" type="presOf" srcId="{729312B1-CC74-4177-9352-95695E8A1722}" destId="{F8EFEAC9-F88A-42AB-8554-A594B469DB8E}" srcOrd="0" destOrd="0" presId="urn:microsoft.com/office/officeart/2005/8/layout/default"/>
    <dgm:cxn modelId="{CF50622F-FA0B-4DAA-A175-585355927195}" type="presOf" srcId="{B5E53EC8-C199-40ED-8056-50BA1F8FBDCD}" destId="{B42FF337-AAE1-45D0-87FD-24D43836187D}" srcOrd="0" destOrd="4" presId="urn:microsoft.com/office/officeart/2005/8/layout/default"/>
    <dgm:cxn modelId="{C97E3B5B-9844-4FC8-883B-351B96A4DB2B}" type="presOf" srcId="{C757CA82-2932-4A3A-9932-8CFC6E205D2B}" destId="{B42FF337-AAE1-45D0-87FD-24D43836187D}" srcOrd="0" destOrd="0" presId="urn:microsoft.com/office/officeart/2005/8/layout/default"/>
    <dgm:cxn modelId="{DEFDE35C-634F-4A26-9054-04CBDF9DC3A1}" type="presOf" srcId="{5F3589CF-DD02-4856-BF92-9203592D81BF}" destId="{B42FF337-AAE1-45D0-87FD-24D43836187D}" srcOrd="0" destOrd="5" presId="urn:microsoft.com/office/officeart/2005/8/layout/default"/>
    <dgm:cxn modelId="{3BB8C360-5597-46F6-B6D6-C9BD7439E6D0}" srcId="{C8F66286-7A32-452B-9BD9-FFF9A1D950C3}" destId="{5F3589CF-DD02-4856-BF92-9203592D81BF}" srcOrd="1" destOrd="0" parTransId="{FC890B65-E301-4147-AE7A-C9CD3ED3B5C3}" sibTransId="{5F132F2F-BDD5-4BE7-B2C8-D2EA9D14FA67}"/>
    <dgm:cxn modelId="{D3563565-5B3D-4279-9C5A-65365629E7CA}" srcId="{C757CA82-2932-4A3A-9932-8CFC6E205D2B}" destId="{F73BC687-9732-45A7-A882-D15D478B4897}" srcOrd="1" destOrd="0" parTransId="{C71EC610-E281-4ACB-9104-A0FA3366A454}" sibTransId="{202E0625-1C9B-4806-85F6-70BC1F9901E3}"/>
    <dgm:cxn modelId="{46E0C772-3A4C-4A8C-A29B-F1BF65D2A3F9}" type="presOf" srcId="{9F9C35FE-D6A9-4F57-9672-01B858BE7FD6}" destId="{91215C4F-CCD4-4DED-AC96-43918DC8B9A6}" srcOrd="0" destOrd="0" presId="urn:microsoft.com/office/officeart/2005/8/layout/default"/>
    <dgm:cxn modelId="{1D07EE56-8C05-4DAA-B0A5-6926920D0A70}" srcId="{C8F66286-7A32-452B-9BD9-FFF9A1D950C3}" destId="{B5E53EC8-C199-40ED-8056-50BA1F8FBDCD}" srcOrd="0" destOrd="0" parTransId="{29666C04-7F0E-496C-97B2-3B7B23AFBECD}" sibTransId="{E2D73C99-9DE7-4251-AADE-4FE1CC68D5C7}"/>
    <dgm:cxn modelId="{5A5C1D89-3708-41F3-A913-BB7671AD753B}" srcId="{7449D3FC-8E0B-42E5-BB6E-E4AB7A469443}" destId="{C757CA82-2932-4A3A-9932-8CFC6E205D2B}" srcOrd="2" destOrd="0" parTransId="{6FD8867A-1601-4172-B782-BD814CD359EC}" sibTransId="{F68C8467-865D-4568-844A-4F473ABDDB64}"/>
    <dgm:cxn modelId="{53E77BA3-1EA8-4F71-BCED-A9C5F6DB5C7A}" srcId="{7449D3FC-8E0B-42E5-BB6E-E4AB7A469443}" destId="{7FCA9F15-188E-405D-94AC-3ACA3693363D}" srcOrd="0" destOrd="0" parTransId="{6A4350D0-96A4-4BD5-9CAA-358E122FFB97}" sibTransId="{FF7C302D-1E0C-4E91-BBF6-B6AA8B4893E6}"/>
    <dgm:cxn modelId="{05CD9AA4-BE12-4291-BFE4-552290F4E60E}" type="presOf" srcId="{10E74F4D-46E2-4A41-8AE3-3D9D5B98D807}" destId="{B42FF337-AAE1-45D0-87FD-24D43836187D}" srcOrd="0" destOrd="1" presId="urn:microsoft.com/office/officeart/2005/8/layout/default"/>
    <dgm:cxn modelId="{624A9DA5-26C0-4293-83C9-AE475F37D622}" type="presOf" srcId="{7ECF5FE0-8087-4887-BC6A-4B8F9454AF52}" destId="{AE04A616-EE4A-4C49-99B2-983E3AE79834}" srcOrd="0" destOrd="0" presId="urn:microsoft.com/office/officeart/2005/8/layout/default"/>
    <dgm:cxn modelId="{A0EE91A6-80DB-4C1B-BC6D-E07F3CDAB90C}" srcId="{7449D3FC-8E0B-42E5-BB6E-E4AB7A469443}" destId="{9F9C35FE-D6A9-4F57-9672-01B858BE7FD6}" srcOrd="1" destOrd="0" parTransId="{7EC87356-DFF2-4903-91CF-D66701343FC2}" sibTransId="{1649DA52-2D94-420D-A09E-1EA035B983FE}"/>
    <dgm:cxn modelId="{76119CB3-3D21-41D2-BFFC-0C4E247444ED}" srcId="{7449D3FC-8E0B-42E5-BB6E-E4AB7A469443}" destId="{F30DF4A7-B769-4AA0-ACBD-1D3B65B61702}" srcOrd="3" destOrd="0" parTransId="{D3A19B99-01F7-4ED4-89B8-AEDC309AAD31}" sibTransId="{FFFA7514-53FB-416A-BF6D-B8E4CDC4F9FC}"/>
    <dgm:cxn modelId="{0A416CBE-B608-4682-9220-D3F9920EB221}" type="presOf" srcId="{7449D3FC-8E0B-42E5-BB6E-E4AB7A469443}" destId="{3009B21B-2F94-4231-ACD6-84D2629AEFCA}" srcOrd="0" destOrd="0" presId="urn:microsoft.com/office/officeart/2005/8/layout/default"/>
    <dgm:cxn modelId="{2BFA05C0-A490-4DAB-9B31-444C872F50EA}" type="presOf" srcId="{7FCA9F15-188E-405D-94AC-3ACA3693363D}" destId="{8847E3AC-15DE-45D5-BCD2-9FDC3CC48BC9}" srcOrd="0" destOrd="0" presId="urn:microsoft.com/office/officeart/2005/8/layout/default"/>
    <dgm:cxn modelId="{436EC1C6-2286-42F4-92AC-6A7F638B2AED}" type="presOf" srcId="{C8F66286-7A32-452B-9BD9-FFF9A1D950C3}" destId="{B42FF337-AAE1-45D0-87FD-24D43836187D}" srcOrd="0" destOrd="3" presId="urn:microsoft.com/office/officeart/2005/8/layout/default"/>
    <dgm:cxn modelId="{0C06ADD0-991E-4F5E-85AD-117205AA426F}" type="presOf" srcId="{F73BC687-9732-45A7-A882-D15D478B4897}" destId="{B42FF337-AAE1-45D0-87FD-24D43836187D}" srcOrd="0" destOrd="2" presId="urn:microsoft.com/office/officeart/2005/8/layout/default"/>
    <dgm:cxn modelId="{AF0686DA-4759-41C4-B7C4-DDF6D1099EB8}" type="presOf" srcId="{F30DF4A7-B769-4AA0-ACBD-1D3B65B61702}" destId="{65582847-20B9-4CAE-9DDE-3620042ECC2E}" srcOrd="0" destOrd="0" presId="urn:microsoft.com/office/officeart/2005/8/layout/default"/>
    <dgm:cxn modelId="{95C04122-4741-4DFE-978D-E868B1A395C5}" type="presParOf" srcId="{3009B21B-2F94-4231-ACD6-84D2629AEFCA}" destId="{8847E3AC-15DE-45D5-BCD2-9FDC3CC48BC9}" srcOrd="0" destOrd="0" presId="urn:microsoft.com/office/officeart/2005/8/layout/default"/>
    <dgm:cxn modelId="{600B1AFA-8047-4784-9A35-6DBAF9FF4A25}" type="presParOf" srcId="{3009B21B-2F94-4231-ACD6-84D2629AEFCA}" destId="{56030AD4-00C1-4FA8-AD13-AE0138CC6F80}" srcOrd="1" destOrd="0" presId="urn:microsoft.com/office/officeart/2005/8/layout/default"/>
    <dgm:cxn modelId="{7711F4B0-F05B-4494-AEB6-4DD6DA809785}" type="presParOf" srcId="{3009B21B-2F94-4231-ACD6-84D2629AEFCA}" destId="{91215C4F-CCD4-4DED-AC96-43918DC8B9A6}" srcOrd="2" destOrd="0" presId="urn:microsoft.com/office/officeart/2005/8/layout/default"/>
    <dgm:cxn modelId="{68B44C83-6337-471D-858E-4843804350FD}" type="presParOf" srcId="{3009B21B-2F94-4231-ACD6-84D2629AEFCA}" destId="{975118E3-52A1-4504-AD60-F2852DD9E3AC}" srcOrd="3" destOrd="0" presId="urn:microsoft.com/office/officeart/2005/8/layout/default"/>
    <dgm:cxn modelId="{4F5CD0CF-68F4-45FC-950C-D241ABBC4193}" type="presParOf" srcId="{3009B21B-2F94-4231-ACD6-84D2629AEFCA}" destId="{B42FF337-AAE1-45D0-87FD-24D43836187D}" srcOrd="4" destOrd="0" presId="urn:microsoft.com/office/officeart/2005/8/layout/default"/>
    <dgm:cxn modelId="{711DBF42-C769-4514-892D-22A6FD35E4A2}" type="presParOf" srcId="{3009B21B-2F94-4231-ACD6-84D2629AEFCA}" destId="{994EDB7C-4187-4249-ABA5-3DDEB840EFF0}" srcOrd="5" destOrd="0" presId="urn:microsoft.com/office/officeart/2005/8/layout/default"/>
    <dgm:cxn modelId="{53C370F5-B6D7-49A2-B41B-CE1760F91866}" type="presParOf" srcId="{3009B21B-2F94-4231-ACD6-84D2629AEFCA}" destId="{65582847-20B9-4CAE-9DDE-3620042ECC2E}" srcOrd="6" destOrd="0" presId="urn:microsoft.com/office/officeart/2005/8/layout/default"/>
    <dgm:cxn modelId="{27347A50-17F0-473A-ABE2-6D80431D82E3}" type="presParOf" srcId="{3009B21B-2F94-4231-ACD6-84D2629AEFCA}" destId="{839DAAD5-751F-468B-A00F-CB814137E5D5}" srcOrd="7" destOrd="0" presId="urn:microsoft.com/office/officeart/2005/8/layout/default"/>
    <dgm:cxn modelId="{06263799-8837-444A-894B-5F4CDE065335}" type="presParOf" srcId="{3009B21B-2F94-4231-ACD6-84D2629AEFCA}" destId="{AE04A616-EE4A-4C49-99B2-983E3AE79834}" srcOrd="8" destOrd="0" presId="urn:microsoft.com/office/officeart/2005/8/layout/default"/>
    <dgm:cxn modelId="{CA3AA246-F212-434A-B739-3E100995114C}" type="presParOf" srcId="{3009B21B-2F94-4231-ACD6-84D2629AEFCA}" destId="{81C1558A-BCF1-42D4-B5D2-81695EBB2FC9}" srcOrd="9" destOrd="0" presId="urn:microsoft.com/office/officeart/2005/8/layout/default"/>
    <dgm:cxn modelId="{AC3E572F-03C9-438A-9256-1AD208DB9E05}" type="presParOf" srcId="{3009B21B-2F94-4231-ACD6-84D2629AEFCA}" destId="{F8EFEAC9-F88A-42AB-8554-A594B469DB8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0204B-C169-4E3F-AABA-D97F0BF0E09E}">
      <dsp:nvSpPr>
        <dsp:cNvPr id="0" name=""/>
        <dsp:cNvSpPr/>
      </dsp:nvSpPr>
      <dsp:spPr>
        <a:xfrm>
          <a:off x="0" y="90652"/>
          <a:ext cx="7485549" cy="767520"/>
        </a:xfrm>
        <a:prstGeom prst="round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Value Statement</a:t>
          </a:r>
        </a:p>
      </dsp:txBody>
      <dsp:txXfrm>
        <a:off x="37467" y="128119"/>
        <a:ext cx="7410615" cy="692586"/>
      </dsp:txXfrm>
    </dsp:sp>
    <dsp:sp modelId="{0EA2E146-5F91-4867-B97F-94249FBB78E9}">
      <dsp:nvSpPr>
        <dsp:cNvPr id="0" name=""/>
        <dsp:cNvSpPr/>
      </dsp:nvSpPr>
      <dsp:spPr>
        <a:xfrm>
          <a:off x="0" y="858172"/>
          <a:ext cx="7485549"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6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The Chicago Continuum of Care needs to make a very difficult decision due to not having enough housing inventory to support all those who are experiencing homelessness. We look to work together to make the best possible decision for our </a:t>
          </a:r>
          <a:r>
            <a:rPr lang="en-US" sz="2500" kern="1200" err="1"/>
            <a:t>CoC</a:t>
          </a:r>
          <a:r>
            <a:rPr lang="en-US" sz="2500" kern="1200"/>
            <a:t>. We also look to have a workgroup that is inclusive, transparent, and accountable to our goal. </a:t>
          </a:r>
        </a:p>
      </dsp:txBody>
      <dsp:txXfrm>
        <a:off x="0" y="858172"/>
        <a:ext cx="7485549" cy="2583360"/>
      </dsp:txXfrm>
    </dsp:sp>
    <dsp:sp modelId="{F464CC46-52EC-4DF1-AA5B-4013D94A8040}">
      <dsp:nvSpPr>
        <dsp:cNvPr id="0" name=""/>
        <dsp:cNvSpPr/>
      </dsp:nvSpPr>
      <dsp:spPr>
        <a:xfrm>
          <a:off x="0" y="3441532"/>
          <a:ext cx="7485549" cy="767520"/>
        </a:xfrm>
        <a:prstGeom prst="roundRect">
          <a:avLst/>
        </a:prstGeom>
        <a:solidFill>
          <a:schemeClr val="accent5">
            <a:hueOff val="-150635"/>
            <a:satOff val="-28901"/>
            <a:lumOff val="411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Goal</a:t>
          </a:r>
        </a:p>
      </dsp:txBody>
      <dsp:txXfrm>
        <a:off x="37467" y="3478999"/>
        <a:ext cx="7410615" cy="692586"/>
      </dsp:txXfrm>
    </dsp:sp>
    <dsp:sp modelId="{104D5E5F-17FA-42B4-95BD-409229DFDE09}">
      <dsp:nvSpPr>
        <dsp:cNvPr id="0" name=""/>
        <dsp:cNvSpPr/>
      </dsp:nvSpPr>
      <dsp:spPr>
        <a:xfrm>
          <a:off x="0" y="4209052"/>
          <a:ext cx="7485549"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6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The Workgroup will decide if we want to continue to utilize our current (temporary) plan, to go back to our Pre-Covid Prioritization, or create a new one moving forward.</a:t>
          </a:r>
        </a:p>
      </dsp:txBody>
      <dsp:txXfrm>
        <a:off x="0" y="4209052"/>
        <a:ext cx="7485549" cy="1490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7E3AC-15DE-45D5-BCD2-9FDC3CC48BC9}">
      <dsp:nvSpPr>
        <dsp:cNvPr id="0" name=""/>
        <dsp:cNvSpPr/>
      </dsp:nvSpPr>
      <dsp:spPr>
        <a:xfrm>
          <a:off x="1537450" y="333"/>
          <a:ext cx="2926332" cy="1755799"/>
        </a:xfrm>
        <a:prstGeom prst="rect">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Understand that there is no perfect solution!</a:t>
          </a:r>
        </a:p>
      </dsp:txBody>
      <dsp:txXfrm>
        <a:off x="1537450" y="333"/>
        <a:ext cx="2926332" cy="1755799"/>
      </dsp:txXfrm>
    </dsp:sp>
    <dsp:sp modelId="{91215C4F-CCD4-4DED-AC96-43918DC8B9A6}">
      <dsp:nvSpPr>
        <dsp:cNvPr id="0" name=""/>
        <dsp:cNvSpPr/>
      </dsp:nvSpPr>
      <dsp:spPr>
        <a:xfrm>
          <a:off x="4756416" y="333"/>
          <a:ext cx="2926332" cy="1755799"/>
        </a:xfrm>
        <a:prstGeom prst="rect">
          <a:avLst/>
        </a:prstGeom>
        <a:solidFill>
          <a:schemeClr val="accent5">
            <a:hueOff val="-30127"/>
            <a:satOff val="-5780"/>
            <a:lumOff val="824"/>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Respect the perspective of our stakeholders</a:t>
          </a:r>
        </a:p>
      </dsp:txBody>
      <dsp:txXfrm>
        <a:off x="4756416" y="333"/>
        <a:ext cx="2926332" cy="1755799"/>
      </dsp:txXfrm>
    </dsp:sp>
    <dsp:sp modelId="{B42FF337-AAE1-45D0-87FD-24D43836187D}">
      <dsp:nvSpPr>
        <dsp:cNvPr id="0" name=""/>
        <dsp:cNvSpPr/>
      </dsp:nvSpPr>
      <dsp:spPr>
        <a:xfrm>
          <a:off x="1537450" y="2048766"/>
          <a:ext cx="2926332" cy="1755799"/>
        </a:xfrm>
        <a:prstGeom prst="rect">
          <a:avLst/>
        </a:prstGeom>
        <a:solidFill>
          <a:schemeClr val="accent5">
            <a:hueOff val="-60254"/>
            <a:satOff val="-11560"/>
            <a:lumOff val="1647"/>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Transparency</a:t>
          </a:r>
        </a:p>
        <a:p>
          <a:pPr marL="114300" lvl="1" indent="-114300" algn="l" defTabSz="577850">
            <a:lnSpc>
              <a:spcPct val="90000"/>
            </a:lnSpc>
            <a:spcBef>
              <a:spcPct val="0"/>
            </a:spcBef>
            <a:spcAft>
              <a:spcPct val="15000"/>
            </a:spcAft>
            <a:buChar char="•"/>
          </a:pPr>
          <a:r>
            <a:rPr lang="en-US" sz="1300" kern="1200"/>
            <a:t>Open meetings to the Chicago CoC community</a:t>
          </a:r>
        </a:p>
        <a:p>
          <a:pPr marL="114300" lvl="1" indent="-114300" algn="l" defTabSz="577850">
            <a:lnSpc>
              <a:spcPct val="90000"/>
            </a:lnSpc>
            <a:spcBef>
              <a:spcPct val="0"/>
            </a:spcBef>
            <a:spcAft>
              <a:spcPct val="15000"/>
            </a:spcAft>
            <a:buChar char="•"/>
          </a:pPr>
          <a:r>
            <a:rPr lang="en-US" sz="1300" kern="1200"/>
            <a:t>Meetings are recorded</a:t>
          </a:r>
        </a:p>
        <a:p>
          <a:pPr marL="114300" lvl="1" indent="-114300" algn="l" defTabSz="577850">
            <a:lnSpc>
              <a:spcPct val="90000"/>
            </a:lnSpc>
            <a:spcBef>
              <a:spcPct val="0"/>
            </a:spcBef>
            <a:spcAft>
              <a:spcPct val="15000"/>
            </a:spcAft>
            <a:buChar char="•"/>
          </a:pPr>
          <a:r>
            <a:rPr lang="en-US" sz="1300" kern="1200"/>
            <a:t>Meeting will be posted</a:t>
          </a:r>
        </a:p>
        <a:p>
          <a:pPr marL="228600" lvl="2" indent="-114300" algn="l" defTabSz="577850">
            <a:lnSpc>
              <a:spcPct val="90000"/>
            </a:lnSpc>
            <a:spcBef>
              <a:spcPct val="0"/>
            </a:spcBef>
            <a:spcAft>
              <a:spcPct val="15000"/>
            </a:spcAft>
            <a:buChar char="•"/>
          </a:pPr>
          <a:r>
            <a:rPr lang="en-US" sz="1300" kern="1200"/>
            <a:t>CSH CES &amp; All Chicago website</a:t>
          </a:r>
        </a:p>
        <a:p>
          <a:pPr marL="228600" lvl="2" indent="-114300" algn="l" defTabSz="577850">
            <a:lnSpc>
              <a:spcPct val="90000"/>
            </a:lnSpc>
            <a:spcBef>
              <a:spcPct val="0"/>
            </a:spcBef>
            <a:spcAft>
              <a:spcPct val="15000"/>
            </a:spcAft>
            <a:buChar char="•"/>
          </a:pPr>
          <a:r>
            <a:rPr lang="en-US" sz="1300" kern="1200"/>
            <a:t>Other?</a:t>
          </a:r>
        </a:p>
      </dsp:txBody>
      <dsp:txXfrm>
        <a:off x="1537450" y="2048766"/>
        <a:ext cx="2926332" cy="1755799"/>
      </dsp:txXfrm>
    </dsp:sp>
    <dsp:sp modelId="{65582847-20B9-4CAE-9DDE-3620042ECC2E}">
      <dsp:nvSpPr>
        <dsp:cNvPr id="0" name=""/>
        <dsp:cNvSpPr/>
      </dsp:nvSpPr>
      <dsp:spPr>
        <a:xfrm>
          <a:off x="4756416" y="2048766"/>
          <a:ext cx="2926332" cy="1755799"/>
        </a:xfrm>
        <a:prstGeom prst="rect">
          <a:avLst/>
        </a:prstGeom>
        <a:solidFill>
          <a:schemeClr val="accent5">
            <a:hueOff val="-90381"/>
            <a:satOff val="-17341"/>
            <a:lumOff val="2471"/>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Schedule time to review materials</a:t>
          </a:r>
        </a:p>
      </dsp:txBody>
      <dsp:txXfrm>
        <a:off x="4756416" y="2048766"/>
        <a:ext cx="2926332" cy="1755799"/>
      </dsp:txXfrm>
    </dsp:sp>
    <dsp:sp modelId="{AE04A616-EE4A-4C49-99B2-983E3AE79834}">
      <dsp:nvSpPr>
        <dsp:cNvPr id="0" name=""/>
        <dsp:cNvSpPr/>
      </dsp:nvSpPr>
      <dsp:spPr>
        <a:xfrm>
          <a:off x="1537450" y="4097199"/>
          <a:ext cx="2926332" cy="1755799"/>
        </a:xfrm>
        <a:prstGeom prst="rect">
          <a:avLst/>
        </a:prstGeom>
        <a:solidFill>
          <a:schemeClr val="accent5">
            <a:hueOff val="-120508"/>
            <a:satOff val="-23121"/>
            <a:lumOff val="3294"/>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Schedule time to communicate with your stakeholder groups</a:t>
          </a:r>
        </a:p>
      </dsp:txBody>
      <dsp:txXfrm>
        <a:off x="1537450" y="4097199"/>
        <a:ext cx="2926332" cy="1755799"/>
      </dsp:txXfrm>
    </dsp:sp>
    <dsp:sp modelId="{F8EFEAC9-F88A-42AB-8554-A594B469DB8E}">
      <dsp:nvSpPr>
        <dsp:cNvPr id="0" name=""/>
        <dsp:cNvSpPr/>
      </dsp:nvSpPr>
      <dsp:spPr>
        <a:xfrm>
          <a:off x="4756416" y="4097199"/>
          <a:ext cx="2926332" cy="1755799"/>
        </a:xfrm>
        <a:prstGeom prst="rect">
          <a:avLst/>
        </a:prstGeom>
        <a:solidFill>
          <a:schemeClr val="accent5">
            <a:hueOff val="-150635"/>
            <a:satOff val="-28901"/>
            <a:lumOff val="4118"/>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panose="020B0503020204020204"/>
            </a:rPr>
            <a:t>Others?</a:t>
          </a:r>
        </a:p>
      </dsp:txBody>
      <dsp:txXfrm>
        <a:off x="4756416" y="4097199"/>
        <a:ext cx="2926332" cy="1755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F02F0-3985-4B93-8F75-24C1EDD11E78}"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CD7C5-ED69-46D0-8B39-54A4989CDF0D}" type="slidenum">
              <a:rPr lang="en-US" smtClean="0"/>
              <a:t>‹#›</a:t>
            </a:fld>
            <a:endParaRPr lang="en-US"/>
          </a:p>
        </p:txBody>
      </p:sp>
    </p:spTree>
    <p:extLst>
      <p:ext uri="{BB962C8B-B14F-4D97-AF65-F5344CB8AC3E}">
        <p14:creationId xmlns:p14="http://schemas.microsoft.com/office/powerpoint/2010/main" val="318764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4/25/2022</a:t>
            </a:fld>
            <a:endParaRPr lang="en-US"/>
          </a:p>
        </p:txBody>
      </p:sp>
      <p:sp>
        <p:nvSpPr>
          <p:cNvPr id="5" name="Footer Placeholder 4"/>
          <p:cNvSpPr>
            <a:spLocks noGrp="1"/>
          </p:cNvSpPr>
          <p:nvPr>
            <p:ph type="ftr" sz="quarter" idx="11"/>
          </p:nvPr>
        </p:nvSpPr>
        <p:spPr/>
        <p:txBody>
          <a:bodyPr/>
          <a:lstStyle/>
          <a:p>
            <a:r>
              <a:rPr lang="en-US">
                <a:solidFill>
                  <a:srgbClr val="4F5053"/>
                </a:solidFill>
                <a:latin typeface="Arial"/>
              </a:rPr>
              <a:t>© All rights reserved. No utilization or reproduction of this material is allowed without the written permission of CSH.</a:t>
            </a:r>
          </a:p>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9" name="Rectangle 8">
            <a:extLst>
              <a:ext uri="{FF2B5EF4-FFF2-40B4-BE49-F238E27FC236}">
                <a16:creationId xmlns:a16="http://schemas.microsoft.com/office/drawing/2014/main" id="{575DEF7C-EA0C-4F2B-AEB8-A33DF83AEC30}"/>
              </a:ext>
            </a:extLst>
          </p:cNvPr>
          <p:cNvSpPr/>
          <p:nvPr userDrawn="1"/>
        </p:nvSpPr>
        <p:spPr>
          <a:xfrm>
            <a:off x="0" y="0"/>
            <a:ext cx="12192000" cy="47408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DB2C5E90-6A07-4532-89E5-D58325AD2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159" y="3229244"/>
            <a:ext cx="2758918" cy="1196801"/>
          </a:xfrm>
          <a:prstGeom prst="rect">
            <a:avLst/>
          </a:prstGeom>
        </p:spPr>
      </p:pic>
    </p:spTree>
    <p:extLst>
      <p:ext uri="{BB962C8B-B14F-4D97-AF65-F5344CB8AC3E}">
        <p14:creationId xmlns:p14="http://schemas.microsoft.com/office/powerpoint/2010/main" val="289472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4/25/2022</a:t>
            </a:fld>
            <a:endParaRPr lang="en-US"/>
          </a:p>
        </p:txBody>
      </p:sp>
      <p:sp>
        <p:nvSpPr>
          <p:cNvPr id="8" name="Footer Placeholder 7"/>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59587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4/25/2022</a:t>
            </a:fld>
            <a:endParaRPr lang="en-US"/>
          </a:p>
        </p:txBody>
      </p:sp>
      <p:sp>
        <p:nvSpPr>
          <p:cNvPr id="8" name="Footer Placeholder 7"/>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9129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3" name="Rectangle 2"/>
          <p:cNvSpPr/>
          <p:nvPr userDrawn="1"/>
        </p:nvSpPr>
        <p:spPr>
          <a:xfrm>
            <a:off x="0" y="0"/>
            <a:ext cx="12192000" cy="3021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p:cNvSpPr/>
          <p:nvPr userDrawn="1"/>
        </p:nvSpPr>
        <p:spPr>
          <a:xfrm>
            <a:off x="0" y="3836894"/>
            <a:ext cx="12192000" cy="3021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238288"/>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a:rPr>
              <a:t>© All rights reserved. No utilization or reproduction of this material is allowed without the written permission of CSH.</a:t>
            </a:r>
          </a:p>
          <a:p>
            <a:endParaRPr lang="en-US"/>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4110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57728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61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66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19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31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02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33860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92132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4/25/2022</a:t>
            </a:fld>
            <a:endParaRPr lang="en-US"/>
          </a:p>
        </p:txBody>
      </p:sp>
      <p:sp>
        <p:nvSpPr>
          <p:cNvPr id="5" name="Footer Placeholder 4"/>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04218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2258" y="0"/>
            <a:ext cx="10515600" cy="1325563"/>
          </a:xfrm>
        </p:spPr>
        <p:txBody>
          <a:bodyPr/>
          <a:lstStyle>
            <a:lvl1pPr>
              <a:defRPr>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Tree>
    <p:extLst>
      <p:ext uri="{BB962C8B-B14F-4D97-AF65-F5344CB8AC3E}">
        <p14:creationId xmlns:p14="http://schemas.microsoft.com/office/powerpoint/2010/main" val="427527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0" name="Text Placeholder 9"/>
          <p:cNvSpPr>
            <a:spLocks noGrp="1"/>
          </p:cNvSpPr>
          <p:nvPr>
            <p:ph type="body" sz="quarter" idx="10" hasCustomPrompt="1"/>
          </p:nvPr>
        </p:nvSpPr>
        <p:spPr>
          <a:xfrm>
            <a:off x="277345" y="178921"/>
            <a:ext cx="3389313" cy="681692"/>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03201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lvl="0" algn="ctr">
              <a:buClr>
                <a:srgbClr val="6BBADD"/>
              </a:buClr>
            </a:pPr>
            <a:r>
              <a:rPr lang="en-US" sz="2400">
                <a:solidFill>
                  <a:srgbClr val="626262"/>
                </a:solidFill>
                <a:latin typeface="+mn-lt"/>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mn-lt"/>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lvl="0" algn="ctr">
              <a:buClr>
                <a:srgbClr val="6BBADD"/>
              </a:buClr>
            </a:pPr>
            <a:r>
              <a:rPr kumimoji="0" lang="en-US" sz="2400" b="0" i="0" u="none" strike="noStrike" kern="1200" cap="none" spc="0" normalizeH="0" baseline="0" noProof="0">
                <a:ln>
                  <a:noFill/>
                </a:ln>
                <a:solidFill>
                  <a:srgbClr val="626262"/>
                </a:solidFill>
                <a:effectLst/>
                <a:uLnTx/>
                <a:uFillTx/>
                <a:latin typeface="+mn-lt"/>
              </a:rPr>
              <a:t>TRAINING AND EDUCATION</a:t>
            </a:r>
            <a:endParaRPr kumimoji="0" lang="en-US" sz="2400" b="0" i="0" u="none" strike="noStrike" kern="1200" cap="none" spc="-20" normalizeH="0" baseline="0" noProof="0">
              <a:ln>
                <a:noFill/>
              </a:ln>
              <a:solidFill>
                <a:srgbClr val="626262"/>
              </a:solidFill>
              <a:effectLst/>
              <a:uLnTx/>
              <a:uFillTx/>
              <a:latin typeface="+mn-lt"/>
            </a:endParaRPr>
          </a:p>
        </p:txBody>
      </p:sp>
      <p:sp>
        <p:nvSpPr>
          <p:cNvPr id="14" name="Rectangle 13"/>
          <p:cNvSpPr/>
          <p:nvPr userDrawn="1"/>
        </p:nvSpPr>
        <p:spPr>
          <a:xfrm>
            <a:off x="3354764" y="4203636"/>
            <a:ext cx="3232595" cy="461665"/>
          </a:xfrm>
          <a:prstGeom prst="rect">
            <a:avLst/>
          </a:prstGeom>
        </p:spPr>
        <p:txBody>
          <a:bodyPr wrap="square">
            <a:spAutoFit/>
          </a:bodyPr>
          <a:lstStyle/>
          <a:p>
            <a:pPr lvl="0" algn="ctr">
              <a:buClr>
                <a:srgbClr val="6BBADD"/>
              </a:buClr>
            </a:pPr>
            <a:r>
              <a:rPr kumimoji="0" lang="en-US" sz="2400" b="0" i="0" u="none" strike="noStrike" kern="1200" cap="none" spc="0" normalizeH="0" baseline="0" noProof="0">
                <a:ln>
                  <a:noFill/>
                </a:ln>
                <a:solidFill>
                  <a:srgbClr val="626262"/>
                </a:solidFill>
                <a:effectLst/>
                <a:uLnTx/>
                <a:uFillTx/>
                <a:latin typeface="+mn-lt"/>
              </a:rPr>
              <a:t>LENDING</a:t>
            </a:r>
            <a:endParaRPr kumimoji="0" lang="en-US" sz="2400" b="0" i="0" u="none" strike="noStrike" kern="1200" cap="none" spc="-20" normalizeH="0" baseline="0" noProof="0">
              <a:ln>
                <a:noFill/>
              </a:ln>
              <a:solidFill>
                <a:srgbClr val="626262"/>
              </a:solidFill>
              <a:effectLst/>
              <a:uLnTx/>
              <a:uFillTx/>
              <a:latin typeface="+mn-lt"/>
            </a:endParaRPr>
          </a:p>
        </p:txBody>
      </p:sp>
      <p:sp>
        <p:nvSpPr>
          <p:cNvPr id="15" name="Rectangle 14"/>
          <p:cNvSpPr/>
          <p:nvPr userDrawn="1"/>
        </p:nvSpPr>
        <p:spPr>
          <a:xfrm>
            <a:off x="5819774" y="4203636"/>
            <a:ext cx="3232595" cy="461665"/>
          </a:xfrm>
          <a:prstGeom prst="rect">
            <a:avLst/>
          </a:prstGeom>
        </p:spPr>
        <p:txBody>
          <a:bodyPr wrap="square">
            <a:spAutoFit/>
          </a:bodyPr>
          <a:lstStyle/>
          <a:p>
            <a:pPr lvl="0" algn="ctr">
              <a:buClr>
                <a:srgbClr val="6BBADD"/>
              </a:buClr>
            </a:pPr>
            <a:r>
              <a:rPr kumimoji="0" lang="en-US" sz="2400" b="0" i="0" u="none" strike="noStrike" kern="1200" cap="none" spc="0" normalizeH="0" baseline="0" noProof="0">
                <a:ln>
                  <a:noFill/>
                </a:ln>
                <a:solidFill>
                  <a:srgbClr val="626262"/>
                </a:solidFill>
                <a:effectLst/>
                <a:uLnTx/>
                <a:uFillTx/>
                <a:latin typeface="+mn-lt"/>
              </a:rPr>
              <a:t>POLICY REFORM</a:t>
            </a:r>
            <a:endParaRPr kumimoji="0" lang="en-US" sz="2400" b="0" i="0" u="none" strike="noStrike" kern="1200" cap="none" spc="-20" normalizeH="0" baseline="0" noProof="0">
              <a:ln>
                <a:noFill/>
              </a:ln>
              <a:solidFill>
                <a:srgbClr val="626262"/>
              </a:solidFill>
              <a:effectLst/>
              <a:uLnTx/>
              <a:uFillTx/>
              <a:latin typeface="+mn-lt"/>
            </a:endParaRPr>
          </a:p>
        </p:txBody>
      </p:sp>
      <p:sp>
        <p:nvSpPr>
          <p:cNvPr id="16" name="Rectangle 15"/>
          <p:cNvSpPr/>
          <p:nvPr userDrawn="1"/>
        </p:nvSpPr>
        <p:spPr>
          <a:xfrm>
            <a:off x="8363441" y="4203636"/>
            <a:ext cx="3232595" cy="1200329"/>
          </a:xfrm>
          <a:prstGeom prst="rect">
            <a:avLst/>
          </a:prstGeom>
        </p:spPr>
        <p:txBody>
          <a:bodyPr wrap="square">
            <a:spAutoFit/>
          </a:bodyPr>
          <a:lstStyle/>
          <a:p>
            <a:pPr lvl="0" algn="ctr">
              <a:buClr>
                <a:srgbClr val="6BBADD"/>
              </a:buClr>
            </a:pPr>
            <a:r>
              <a:rPr kumimoji="0" lang="en-US" sz="2400" b="0" i="0" u="none" strike="noStrike" kern="1200" cap="none" spc="0" normalizeH="0" baseline="0" noProof="0">
                <a:ln>
                  <a:noFill/>
                </a:ln>
                <a:solidFill>
                  <a:srgbClr val="626262"/>
                </a:solidFill>
                <a:effectLst/>
                <a:uLnTx/>
                <a:uFillTx/>
                <a:latin typeface="+mn-lt"/>
              </a:rPr>
              <a:t>CONSULTING &amp; TECHNICAL</a:t>
            </a:r>
          </a:p>
          <a:p>
            <a:pPr lvl="0" algn="ctr">
              <a:buClr>
                <a:srgbClr val="6BBADD"/>
              </a:buClr>
            </a:pPr>
            <a:r>
              <a:rPr kumimoji="0" lang="en-US" sz="2400" b="0" i="0" u="none" strike="noStrike" kern="1200" cap="none" spc="0" normalizeH="0" baseline="0" noProof="0">
                <a:ln>
                  <a:noFill/>
                </a:ln>
                <a:solidFill>
                  <a:srgbClr val="626262"/>
                </a:solidFill>
                <a:effectLst/>
                <a:uLnTx/>
                <a:uFillTx/>
                <a:latin typeface="+mn-lt"/>
              </a:rPr>
              <a:t> ASSISTANCE</a:t>
            </a:r>
            <a:endParaRPr kumimoji="0" lang="en-US" sz="2400" b="0" i="0" u="none" strike="noStrike" kern="1200" cap="none" spc="-20" normalizeH="0" baseline="0" noProof="0">
              <a:ln>
                <a:noFill/>
              </a:ln>
              <a:solidFill>
                <a:srgbClr val="626262"/>
              </a:solidFill>
              <a:effectLst/>
              <a:uLnTx/>
              <a:uFillTx/>
              <a:latin typeface="+mn-lt"/>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
        <p:nvSpPr>
          <p:cNvPr id="4" name="Rectangle 3"/>
          <p:cNvSpPr/>
          <p:nvPr userDrawn="1"/>
        </p:nvSpPr>
        <p:spPr>
          <a:xfrm>
            <a:off x="3791401" y="287321"/>
            <a:ext cx="4824970" cy="769441"/>
          </a:xfrm>
          <a:prstGeom prst="rect">
            <a:avLst/>
          </a:prstGeom>
        </p:spPr>
        <p:txBody>
          <a:bodyPr wrap="square">
            <a:spAutoFit/>
          </a:bodyPr>
          <a:lstStyle/>
          <a:p>
            <a:r>
              <a:rPr lang="en-US" sz="4400">
                <a:solidFill>
                  <a:schemeClr val="tx1">
                    <a:lumMod val="50000"/>
                    <a:lumOff val="50000"/>
                  </a:schemeClr>
                </a:solidFill>
              </a:rPr>
              <a:t>CSH: WHAT WE DO</a:t>
            </a:r>
          </a:p>
        </p:txBody>
      </p:sp>
    </p:spTree>
    <p:custDataLst>
      <p:tags r:id="rId1"/>
    </p:custDataLst>
    <p:extLst>
      <p:ext uri="{BB962C8B-B14F-4D97-AF65-F5344CB8AC3E}">
        <p14:creationId xmlns:p14="http://schemas.microsoft.com/office/powerpoint/2010/main" val="347566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p:cNvSpPr/>
          <p:nvPr userDrawn="1"/>
        </p:nvSpPr>
        <p:spPr>
          <a:xfrm>
            <a:off x="0" y="38368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349" y="6278783"/>
            <a:ext cx="1060260" cy="459934"/>
          </a:xfrm>
          <a:prstGeom prst="rect">
            <a:avLst/>
          </a:prstGeom>
        </p:spPr>
      </p:pic>
      <p:sp>
        <p:nvSpPr>
          <p:cNvPr id="9" name="Footer Placeholder 4"/>
          <p:cNvSpPr txBox="1">
            <a:spLocks/>
          </p:cNvSpPr>
          <p:nvPr userDrawn="1"/>
        </p:nvSpPr>
        <p:spPr>
          <a:xfrm>
            <a:off x="712839" y="6428065"/>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a:rPr>
              <a:t>© All rights reserved. No utilization or reproduction of this material is allowed without the written permission of CSH.</a:t>
            </a:r>
          </a:p>
          <a:p>
            <a:endParaRPr lang="en-US"/>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12977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980344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3" name="Rectangle 2"/>
          <p:cNvSpPr/>
          <p:nvPr userDrawn="1"/>
        </p:nvSpPr>
        <p:spPr>
          <a:xfrm>
            <a:off x="0" y="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p:cNvSpPr/>
          <p:nvPr userDrawn="1"/>
        </p:nvSpPr>
        <p:spPr>
          <a:xfrm>
            <a:off x="0" y="38368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308945"/>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a:rPr>
              <a:t>© All rights reserved. No utilization or reproduction of this material is allowed without the written permission of CSH.</a:t>
            </a:r>
          </a:p>
          <a:p>
            <a:endParaRPr lang="en-US"/>
          </a:p>
        </p:txBody>
      </p:sp>
      <p:sp>
        <p:nvSpPr>
          <p:cNvPr id="11" name="Title 10"/>
          <p:cNvSpPr>
            <a:spLocks noGrp="1"/>
          </p:cNvSpPr>
          <p:nvPr>
            <p:ph type="title" hasCustomPrompt="1"/>
          </p:nvPr>
        </p:nvSpPr>
        <p:spPr>
          <a:xfrm>
            <a:off x="0" y="1558877"/>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5667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4137536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a:xfrm>
            <a:off x="206188" y="0"/>
            <a:ext cx="11985812"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2" name="Picture Placeholder 16"/>
          <p:cNvSpPr>
            <a:spLocks noGrp="1"/>
          </p:cNvSpPr>
          <p:nvPr>
            <p:ph type="pic" sz="quarter" idx="11"/>
          </p:nvPr>
        </p:nvSpPr>
        <p:spPr>
          <a:xfrm>
            <a:off x="838200" y="2815683"/>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6499412" y="277682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3433483" y="3108994"/>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9103658" y="305229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3433483" y="2765628"/>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9103658" y="271500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673697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179294" y="0"/>
            <a:ext cx="12012706"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4" name="Striped Right Arrow 3"/>
          <p:cNvSpPr/>
          <p:nvPr userDrawn="1"/>
        </p:nvSpPr>
        <p:spPr>
          <a:xfrm>
            <a:off x="342900" y="3048000"/>
            <a:ext cx="11705663" cy="2560527"/>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64738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12030634"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2" name="Picture Placeholder 16"/>
          <p:cNvSpPr>
            <a:spLocks noGrp="1"/>
          </p:cNvSpPr>
          <p:nvPr>
            <p:ph type="pic" sz="quarter" idx="11"/>
          </p:nvPr>
        </p:nvSpPr>
        <p:spPr>
          <a:xfrm>
            <a:off x="2896720"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7214349" y="1564608"/>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896720" y="4052711"/>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7196422" y="4089881"/>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6232713" y="1550691"/>
            <a:ext cx="21289" cy="4638459"/>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03492" y="3890478"/>
            <a:ext cx="6353740" cy="0"/>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1791823" y="23472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1791823" y="464469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9883588" y="226890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883587" y="470704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088078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a:xfrm>
            <a:off x="143434" y="7617"/>
            <a:ext cx="12048565"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2" name="Picture Placeholder 16"/>
          <p:cNvSpPr>
            <a:spLocks noGrp="1"/>
          </p:cNvSpPr>
          <p:nvPr>
            <p:ph type="pic" sz="quarter" idx="11"/>
          </p:nvPr>
        </p:nvSpPr>
        <p:spPr>
          <a:xfrm>
            <a:off x="1421810" y="1515516"/>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765175" y="1515516"/>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6131793" y="1513946"/>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8368769" y="1515516"/>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1421810" y="2885713"/>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754315"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6118628" y="292241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8426568"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1421810" y="3378759"/>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754315" y="338750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6118628" y="33726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8451133" y="335687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758290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179294" y="-3641"/>
            <a:ext cx="12012706"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2" name="Picture Placeholder 16"/>
          <p:cNvSpPr>
            <a:spLocks noGrp="1"/>
          </p:cNvSpPr>
          <p:nvPr>
            <p:ph type="pic" sz="quarter" idx="11"/>
          </p:nvPr>
        </p:nvSpPr>
        <p:spPr>
          <a:xfrm>
            <a:off x="0" y="1321923"/>
            <a:ext cx="4885764" cy="4759900"/>
          </a:xfrm>
          <a:prstGeom prst="rect">
            <a:avLst/>
          </a:prstGeom>
        </p:spPr>
        <p:txBody>
          <a:bodyPr/>
          <a:lstStyle>
            <a:lvl1pPr marL="0" indent="0">
              <a:buNone/>
              <a:defRPr/>
            </a:lvl1pPr>
          </a:lstStyle>
          <a:p>
            <a:endParaRPr lang="en-US"/>
          </a:p>
        </p:txBody>
      </p:sp>
      <p:sp>
        <p:nvSpPr>
          <p:cNvPr id="15" name="Text Placeholder 10"/>
          <p:cNvSpPr>
            <a:spLocks noGrp="1"/>
          </p:cNvSpPr>
          <p:nvPr>
            <p:ph type="body" sz="quarter" idx="19" hasCustomPrompt="1"/>
          </p:nvPr>
        </p:nvSpPr>
        <p:spPr>
          <a:xfrm>
            <a:off x="5293657" y="1596449"/>
            <a:ext cx="6602508" cy="568792"/>
          </a:xfrm>
          <a:prstGeom prst="rect">
            <a:avLst/>
          </a:prstGeom>
        </p:spPr>
        <p:txBody>
          <a:bodyPr/>
          <a:lstStyle>
            <a:lvl1pPr marL="342900" indent="-342900">
              <a:buClr>
                <a:schemeClr val="accent5"/>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Tree>
    <p:extLst>
      <p:ext uri="{BB962C8B-B14F-4D97-AF65-F5344CB8AC3E}">
        <p14:creationId xmlns:p14="http://schemas.microsoft.com/office/powerpoint/2010/main" val="42121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4/25/2022</a:t>
            </a:fld>
            <a:endParaRPr lang="en-US"/>
          </a:p>
        </p:txBody>
      </p:sp>
      <p:sp>
        <p:nvSpPr>
          <p:cNvPr id="5" name="Footer Placeholder 4"/>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7324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a:xfrm>
            <a:off x="161364" y="-3747"/>
            <a:ext cx="12030635"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101111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63947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600300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0472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solidFill>
                  <a:schemeClr val="accent2"/>
                </a:solidFill>
              </a:defRPr>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927674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solidFill>
                  <a:schemeClr val="accent2"/>
                </a:solidFill>
              </a:defRPr>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9151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796027F-7875-4030-9381-8BD8C4F21935}" type="datetimeFigureOut">
              <a:rPr lang="en-US" smtClean="0"/>
              <a:t>4/25/2022</a:t>
            </a:fld>
            <a:endParaRPr lang="en-US"/>
          </a:p>
        </p:txBody>
      </p:sp>
      <p:sp>
        <p:nvSpPr>
          <p:cNvPr id="9" name="Footer Placeholder 8"/>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9395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9796027F-7875-4030-9381-8BD8C4F21935}" type="datetimeFigureOut">
              <a:rPr lang="en-US" smtClean="0"/>
              <a:t>4/25/2022</a:t>
            </a:fld>
            <a:endParaRPr lang="en-US"/>
          </a:p>
        </p:txBody>
      </p:sp>
      <p:sp>
        <p:nvSpPr>
          <p:cNvPr id="11" name="Footer Placeholder 10"/>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2" name="Slide Number Placeholder 11"/>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6460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509A250-FF31-4206-8172-F9D3106AACB1}" type="datetimeFigureOut">
              <a:rPr lang="en-US" smtClean="0"/>
              <a:t>4/25/2022</a:t>
            </a:fld>
            <a:endParaRPr lang="en-US"/>
          </a:p>
        </p:txBody>
      </p:sp>
      <p:sp>
        <p:nvSpPr>
          <p:cNvPr id="7" name="Footer Placeholder 6"/>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8" name="Slide Number Placeholder 7"/>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4786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09A250-FF31-4206-8172-F9D3106AACB1}" type="datetimeFigureOut">
              <a:rPr lang="en-US" smtClean="0"/>
              <a:t>4/25/2022</a:t>
            </a:fld>
            <a:endParaRPr lang="en-US"/>
          </a:p>
        </p:txBody>
      </p:sp>
      <p:sp>
        <p:nvSpPr>
          <p:cNvPr id="6" name="Footer Placeholder 5"/>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5997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t>4/25/2022</a:t>
            </a:fld>
            <a:endParaRPr lang="en-US"/>
          </a:p>
        </p:txBody>
      </p:sp>
      <p:sp>
        <p:nvSpPr>
          <p:cNvPr id="9" name="Footer Placeholder 8"/>
          <p:cNvSpPr>
            <a:spLocks noGrp="1"/>
          </p:cNvSpPr>
          <p:nvPr>
            <p:ph type="ftr" sz="quarter" idx="11"/>
          </p:nvPr>
        </p:nvSpPr>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36212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t>4/25/2022</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64776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AAD347D-5ACD-4C99-B74B-A9C85AD731AF}" type="datetimeFigureOut">
              <a:rPr lang="en-US" smtClean="0"/>
              <a:t>4/25/2022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z="1200">
                <a:solidFill>
                  <a:srgbClr val="4F5053"/>
                </a:solidFill>
                <a:latin typeface="Arial"/>
              </a:rPr>
              <a:t>© All rights reserved. No utilization or reproduction of this material is allowed without the written permission of CSH.</a:t>
            </a:r>
          </a:p>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02111984F565}" type="slidenum">
              <a:rPr lang="en-US" smtClean="0"/>
              <a:t>‹#›</a:t>
            </a:fld>
            <a:endParaRPr lang="en-US"/>
          </a:p>
        </p:txBody>
      </p:sp>
      <p:pic>
        <p:nvPicPr>
          <p:cNvPr id="9" name="Picture 8">
            <a:extLst>
              <a:ext uri="{FF2B5EF4-FFF2-40B4-BE49-F238E27FC236}">
                <a16:creationId xmlns:a16="http://schemas.microsoft.com/office/drawing/2014/main" id="{9E79C4CC-8D6B-4AB5-8481-29F641F13E21}"/>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Tree>
    <p:extLst>
      <p:ext uri="{BB962C8B-B14F-4D97-AF65-F5344CB8AC3E}">
        <p14:creationId xmlns:p14="http://schemas.microsoft.com/office/powerpoint/2010/main" val="2262953516"/>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3730" r:id="rId14"/>
    <p:sldLayoutId id="2147483731" r:id="rId15"/>
    <p:sldLayoutId id="2147483732" r:id="rId16"/>
    <p:sldLayoutId id="2147483733" r:id="rId17"/>
    <p:sldLayoutId id="2147483658" r:id="rId18"/>
    <p:sldLayoutId id="2147483652" r:id="rId19"/>
    <p:sldLayoutId id="2147483653" r:id="rId20"/>
    <p:sldLayoutId id="2147483662" r:id="rId21"/>
    <p:sldLayoutId id="2147483663" r:id="rId22"/>
    <p:sldLayoutId id="2147483683" r:id="rId23"/>
    <p:sldLayoutId id="2147483684" r:id="rId24"/>
    <p:sldLayoutId id="2147483667" r:id="rId25"/>
    <p:sldLayoutId id="2147483672" r:id="rId26"/>
    <p:sldLayoutId id="2147483671" r:id="rId27"/>
    <p:sldLayoutId id="2147483669" r:id="rId28"/>
    <p:sldLayoutId id="2147483670" r:id="rId29"/>
    <p:sldLayoutId id="2147483668" r:id="rId30"/>
    <p:sldLayoutId id="2147483660" r:id="rId31"/>
    <p:sldLayoutId id="2147483686" r:id="rId32"/>
    <p:sldLayoutId id="2147483687" r:id="rId33"/>
    <p:sldLayoutId id="2147483657" r:id="rId34"/>
    <p:sldLayoutId id="2147483659" r:id="rId3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sh.org/2021/03/racial-equity-dem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360" y="689472"/>
            <a:ext cx="9733280" cy="2033408"/>
          </a:xfrm>
        </p:spPr>
        <p:txBody>
          <a:bodyPr>
            <a:noAutofit/>
          </a:bodyPr>
          <a:lstStyle/>
          <a:p>
            <a:r>
              <a:rPr lang="en-US" sz="7200"/>
              <a:t>CES Prioritization Workgroup</a:t>
            </a:r>
          </a:p>
        </p:txBody>
      </p:sp>
      <p:sp>
        <p:nvSpPr>
          <p:cNvPr id="3" name="Subtitle 2"/>
          <p:cNvSpPr>
            <a:spLocks noGrp="1"/>
          </p:cNvSpPr>
          <p:nvPr>
            <p:ph type="body" sz="quarter" idx="10"/>
          </p:nvPr>
        </p:nvSpPr>
        <p:spPr/>
        <p:txBody>
          <a:bodyPr>
            <a:normAutofit lnSpcReduction="10000"/>
          </a:bodyPr>
          <a:lstStyle/>
          <a:p>
            <a:r>
              <a:rPr lang="en-US" dirty="0"/>
              <a:t>April 22</a:t>
            </a:r>
            <a:r>
              <a:rPr lang="en-US" baseline="30000" dirty="0"/>
              <a:t>nd</a:t>
            </a:r>
            <a:r>
              <a:rPr lang="en-US" dirty="0"/>
              <a:t>, 2022</a:t>
            </a:r>
          </a:p>
        </p:txBody>
      </p:sp>
    </p:spTree>
    <p:custDataLst>
      <p:tags r:id="rId1"/>
    </p:custDataLst>
    <p:extLst>
      <p:ext uri="{BB962C8B-B14F-4D97-AF65-F5344CB8AC3E}">
        <p14:creationId xmlns:p14="http://schemas.microsoft.com/office/powerpoint/2010/main" val="8579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A5C2-6649-34F8-0934-782060956EDC}"/>
              </a:ext>
            </a:extLst>
          </p:cNvPr>
          <p:cNvSpPr>
            <a:spLocks noGrp="1"/>
          </p:cNvSpPr>
          <p:nvPr>
            <p:ph type="title"/>
          </p:nvPr>
        </p:nvSpPr>
        <p:spPr>
          <a:xfrm>
            <a:off x="252919" y="1123837"/>
            <a:ext cx="3074482" cy="4601183"/>
          </a:xfrm>
        </p:spPr>
        <p:txBody>
          <a:bodyPr/>
          <a:lstStyle/>
          <a:p>
            <a:r>
              <a:rPr lang="en-US">
                <a:ea typeface="+mj-lt"/>
                <a:cs typeface="+mj-lt"/>
              </a:rPr>
              <a:t>HUD's Racial Equity Demonstration</a:t>
            </a:r>
            <a:endParaRPr lang="en-US"/>
          </a:p>
        </p:txBody>
      </p:sp>
      <p:pic>
        <p:nvPicPr>
          <p:cNvPr id="7" name="Picture 7" descr="Text&#10;&#10;Description automatically generated">
            <a:extLst>
              <a:ext uri="{FF2B5EF4-FFF2-40B4-BE49-F238E27FC236}">
                <a16:creationId xmlns:a16="http://schemas.microsoft.com/office/drawing/2014/main" id="{2800A938-1AE1-B903-94F1-5A5FCAE1B316}"/>
              </a:ext>
            </a:extLst>
          </p:cNvPr>
          <p:cNvPicPr>
            <a:picLocks noGrp="1" noChangeAspect="1"/>
          </p:cNvPicPr>
          <p:nvPr>
            <p:ph idx="1"/>
          </p:nvPr>
        </p:nvPicPr>
        <p:blipFill>
          <a:blip r:embed="rId2"/>
          <a:stretch>
            <a:fillRect/>
          </a:stretch>
        </p:blipFill>
        <p:spPr>
          <a:xfrm>
            <a:off x="3438445" y="867088"/>
            <a:ext cx="8469922" cy="4772756"/>
          </a:xfrm>
        </p:spPr>
      </p:pic>
    </p:spTree>
    <p:extLst>
      <p:ext uri="{BB962C8B-B14F-4D97-AF65-F5344CB8AC3E}">
        <p14:creationId xmlns:p14="http://schemas.microsoft.com/office/powerpoint/2010/main" val="23225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8826-FD25-04B0-4D04-469E1CEF5814}"/>
              </a:ext>
            </a:extLst>
          </p:cNvPr>
          <p:cNvSpPr>
            <a:spLocks noGrp="1"/>
          </p:cNvSpPr>
          <p:nvPr>
            <p:ph type="title"/>
          </p:nvPr>
        </p:nvSpPr>
        <p:spPr>
          <a:xfrm>
            <a:off x="116150" y="1123837"/>
            <a:ext cx="3211251" cy="4601183"/>
          </a:xfrm>
        </p:spPr>
        <p:txBody>
          <a:bodyPr/>
          <a:lstStyle/>
          <a:p>
            <a:r>
              <a:rPr lang="en-US">
                <a:ea typeface="+mj-lt"/>
                <a:cs typeface="+mj-lt"/>
              </a:rPr>
              <a:t>HUD's Racial Equity </a:t>
            </a:r>
            <a:br>
              <a:rPr lang="en-US">
                <a:ea typeface="+mj-lt"/>
                <a:cs typeface="+mj-lt"/>
              </a:rPr>
            </a:br>
            <a:r>
              <a:rPr lang="en-US">
                <a:ea typeface="+mj-lt"/>
                <a:cs typeface="+mj-lt"/>
              </a:rPr>
              <a:t>Demonstration</a:t>
            </a: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65B8BDA9-489C-C874-E4B1-1640D7109882}"/>
              </a:ext>
            </a:extLst>
          </p:cNvPr>
          <p:cNvPicPr>
            <a:picLocks noGrp="1" noChangeAspect="1"/>
          </p:cNvPicPr>
          <p:nvPr>
            <p:ph idx="1"/>
          </p:nvPr>
        </p:nvPicPr>
        <p:blipFill>
          <a:blip r:embed="rId2"/>
          <a:stretch>
            <a:fillRect/>
          </a:stretch>
        </p:blipFill>
        <p:spPr>
          <a:xfrm>
            <a:off x="3614292" y="798703"/>
            <a:ext cx="8528538" cy="4802065"/>
          </a:xfrm>
        </p:spPr>
      </p:pic>
    </p:spTree>
    <p:extLst>
      <p:ext uri="{BB962C8B-B14F-4D97-AF65-F5344CB8AC3E}">
        <p14:creationId xmlns:p14="http://schemas.microsoft.com/office/powerpoint/2010/main" val="123663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11BB-3395-103E-FF94-BB9ABD1DDDA6}"/>
              </a:ext>
            </a:extLst>
          </p:cNvPr>
          <p:cNvSpPr>
            <a:spLocks noGrp="1"/>
          </p:cNvSpPr>
          <p:nvPr>
            <p:ph type="title"/>
          </p:nvPr>
        </p:nvSpPr>
        <p:spPr>
          <a:xfrm>
            <a:off x="135689" y="1123837"/>
            <a:ext cx="3064712" cy="4601183"/>
          </a:xfrm>
        </p:spPr>
        <p:txBody>
          <a:bodyPr/>
          <a:lstStyle/>
          <a:p>
            <a:r>
              <a:rPr lang="en-US">
                <a:ea typeface="+mj-lt"/>
                <a:cs typeface="+mj-lt"/>
              </a:rPr>
              <a:t>HUD's Racial Equity </a:t>
            </a:r>
            <a:br>
              <a:rPr lang="en-US">
                <a:ea typeface="+mj-lt"/>
                <a:cs typeface="+mj-lt"/>
              </a:rPr>
            </a:br>
            <a:r>
              <a:rPr lang="en-US">
                <a:ea typeface="+mj-lt"/>
                <a:cs typeface="+mj-lt"/>
              </a:rPr>
              <a:t>Demonstration</a:t>
            </a:r>
            <a:br>
              <a:rPr lang="en-US"/>
            </a:br>
            <a:r>
              <a:rPr lang="en-US"/>
              <a:t>Test Questions</a:t>
            </a:r>
          </a:p>
        </p:txBody>
      </p:sp>
      <p:sp>
        <p:nvSpPr>
          <p:cNvPr id="3" name="Content Placeholder 2">
            <a:extLst>
              <a:ext uri="{FF2B5EF4-FFF2-40B4-BE49-F238E27FC236}">
                <a16:creationId xmlns:a16="http://schemas.microsoft.com/office/drawing/2014/main" id="{098F884A-533E-757E-AEDD-9EC16185007E}"/>
              </a:ext>
            </a:extLst>
          </p:cNvPr>
          <p:cNvSpPr>
            <a:spLocks noGrp="1"/>
          </p:cNvSpPr>
          <p:nvPr>
            <p:ph idx="1"/>
          </p:nvPr>
        </p:nvSpPr>
        <p:spPr>
          <a:xfrm>
            <a:off x="3869268" y="864108"/>
            <a:ext cx="7315200" cy="5676265"/>
          </a:xfrm>
        </p:spPr>
        <p:txBody>
          <a:bodyPr vert="horz" lIns="91440" tIns="45720" rIns="91440" bIns="45720" rtlCol="0" anchor="t">
            <a:normAutofit lnSpcReduction="10000"/>
          </a:bodyPr>
          <a:lstStyle/>
          <a:p>
            <a:r>
              <a:rPr lang="en-US">
                <a:ea typeface="+mn-lt"/>
                <a:cs typeface="+mn-lt"/>
              </a:rPr>
              <a:t>1. Have you ever in your life, spent any amount of time in a juvenile or adult correctional facility, jail, prison, or detention center? </a:t>
            </a:r>
          </a:p>
          <a:p>
            <a:r>
              <a:rPr lang="en-US">
                <a:ea typeface="+mn-lt"/>
                <a:cs typeface="+mn-lt"/>
              </a:rPr>
              <a:t>2. Growing up, did your family experience housing instability such as frequently moving due to financial reasons, living with other families, relatives, (also known as doubling up), living in a shelter, living in nightly or monthly rentals, or anything like that? </a:t>
            </a:r>
          </a:p>
          <a:p>
            <a:r>
              <a:rPr lang="en-US">
                <a:ea typeface="+mn-lt"/>
                <a:cs typeface="+mn-lt"/>
              </a:rPr>
              <a:t>3. Have you ever been discriminated against because of your sexual orientation or gender identity? </a:t>
            </a:r>
          </a:p>
          <a:p>
            <a:r>
              <a:rPr lang="en-US">
                <a:ea typeface="+mn-lt"/>
                <a:cs typeface="+mn-lt"/>
              </a:rPr>
              <a:t>4. Do you identify as a Black, Indigenous/Native, and/or a Person of Color who has been discriminated against because of your race or ethnicity? </a:t>
            </a:r>
          </a:p>
          <a:p>
            <a:r>
              <a:rPr lang="en-US">
                <a:ea typeface="+mn-lt"/>
                <a:cs typeface="+mn-lt"/>
              </a:rPr>
              <a:t>5. Have you experienced violence in a home where you lived or seen others experience violence in a home where you lived? Violence can be physical or emotional </a:t>
            </a:r>
          </a:p>
          <a:p>
            <a:r>
              <a:rPr lang="en-US">
                <a:ea typeface="+mn-lt"/>
                <a:cs typeface="+mn-lt"/>
              </a:rPr>
              <a:t>6. Are you currently being hurt or experiencing violence on the streets or in a shelter or attempting to avoid people who have hurt you since experiencing homelessness?</a:t>
            </a:r>
            <a:endParaRPr lang="en-US"/>
          </a:p>
        </p:txBody>
      </p:sp>
    </p:spTree>
    <p:extLst>
      <p:ext uri="{BB962C8B-B14F-4D97-AF65-F5344CB8AC3E}">
        <p14:creationId xmlns:p14="http://schemas.microsoft.com/office/powerpoint/2010/main" val="373429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5E5B-BAFC-0CEA-3C8F-1517563FCEF4}"/>
              </a:ext>
            </a:extLst>
          </p:cNvPr>
          <p:cNvSpPr>
            <a:spLocks noGrp="1"/>
          </p:cNvSpPr>
          <p:nvPr>
            <p:ph type="title"/>
          </p:nvPr>
        </p:nvSpPr>
        <p:spPr/>
        <p:txBody>
          <a:bodyPr/>
          <a:lstStyle/>
          <a:p>
            <a:r>
              <a:rPr lang="en-US"/>
              <a:t>Acuity Workgroup</a:t>
            </a:r>
          </a:p>
        </p:txBody>
      </p:sp>
      <p:sp>
        <p:nvSpPr>
          <p:cNvPr id="3" name="Content Placeholder 2">
            <a:extLst>
              <a:ext uri="{FF2B5EF4-FFF2-40B4-BE49-F238E27FC236}">
                <a16:creationId xmlns:a16="http://schemas.microsoft.com/office/drawing/2014/main" id="{B0B53DE2-C65C-F72C-BF90-2102A53909F3}"/>
              </a:ext>
            </a:extLst>
          </p:cNvPr>
          <p:cNvSpPr>
            <a:spLocks noGrp="1"/>
          </p:cNvSpPr>
          <p:nvPr>
            <p:ph idx="1"/>
          </p:nvPr>
        </p:nvSpPr>
        <p:spPr>
          <a:xfrm>
            <a:off x="3444307" y="279176"/>
            <a:ext cx="7881814" cy="6302716"/>
          </a:xfrm>
        </p:spPr>
        <p:txBody>
          <a:bodyPr vert="horz" lIns="91440" tIns="45720" rIns="91440" bIns="45720" rtlCol="0" anchor="t">
            <a:normAutofit lnSpcReduction="10000"/>
          </a:bodyPr>
          <a:lstStyle/>
          <a:p>
            <a:r>
              <a:rPr lang="en-US"/>
              <a:t>Work in 2020</a:t>
            </a:r>
          </a:p>
          <a:p>
            <a:r>
              <a:rPr lang="en-US"/>
              <a:t>Value Statement</a:t>
            </a:r>
          </a:p>
          <a:p>
            <a:pPr lvl="1">
              <a:spcAft>
                <a:spcPts val="0"/>
              </a:spcAft>
            </a:pPr>
            <a:r>
              <a:rPr lang="en-US">
                <a:ea typeface="+mn-lt"/>
                <a:cs typeface="+mn-lt"/>
              </a:rPr>
              <a:t>Vulnerability is defined as the state of being exposed to the possibility of harm or trauma. Therefore, everyone who is experiencing homelessness or who is at risk of homelessness is vulnerable. The specific kind of harms are numerous, interrelated, and serious and occur at both the individual and system level. </a:t>
            </a:r>
          </a:p>
          <a:p>
            <a:pPr lvl="1">
              <a:spcAft>
                <a:spcPts val="0"/>
              </a:spcAft>
            </a:pPr>
            <a:r>
              <a:rPr lang="en-US">
                <a:ea typeface="+mn-lt"/>
                <a:cs typeface="+mn-lt"/>
              </a:rPr>
              <a:t>Furthermore, housing is a human right: decent, safe, and sanitary housing is one of the fundamental provisions necessary for wellbeing. Operating on this belief and the above definition of vulnerability, the below considerations need to be taken into account in the overall system prioritization and the creation of a new vulnerability tool. </a:t>
            </a:r>
          </a:p>
          <a:p>
            <a:pPr lvl="2">
              <a:spcAft>
                <a:spcPts val="0"/>
              </a:spcAft>
            </a:pPr>
            <a:r>
              <a:rPr lang="en-US">
                <a:ea typeface="+mn-lt"/>
                <a:cs typeface="+mn-lt"/>
              </a:rPr>
              <a:t>1. The causes and effects of homelessness are complex and difficult to disentangle. This includes medical vulnerability, as well as social and economic factors that impact overall wellbeing, past traumas, and experiences that promote the potential for a person to experience further traumas. </a:t>
            </a:r>
          </a:p>
          <a:p>
            <a:pPr lvl="2">
              <a:spcAft>
                <a:spcPts val="0"/>
              </a:spcAft>
            </a:pPr>
            <a:r>
              <a:rPr lang="en-US">
                <a:ea typeface="+mn-lt"/>
                <a:cs typeface="+mn-lt"/>
              </a:rPr>
              <a:t>2. Certain groups, particularly the Black/African American community, have been intentionally marginalized and oppressed and have experienced traumas in the past that greatly affect the likelihood of that population experiencing continued trauma. Furthermore, these traumas have, in many cases, been state sanctioned, which requires a responsibility to account for this when allocating state resources. </a:t>
            </a:r>
          </a:p>
          <a:p>
            <a:pPr lvl="2">
              <a:spcAft>
                <a:spcPts val="0"/>
              </a:spcAft>
            </a:pPr>
            <a:r>
              <a:rPr lang="en-US">
                <a:ea typeface="+mn-lt"/>
                <a:cs typeface="+mn-lt"/>
              </a:rPr>
              <a:t>3. Allowing a path to housing for those who are not chronically homeless is important. Those who have recently begun experiencing homelessness, are not chronic, but are highly vulnerable, should have a path to housing through the Chicago Continuum of Care. </a:t>
            </a:r>
            <a:endParaRPr lang="en-US"/>
          </a:p>
        </p:txBody>
      </p:sp>
    </p:spTree>
    <p:extLst>
      <p:ext uri="{BB962C8B-B14F-4D97-AF65-F5344CB8AC3E}">
        <p14:creationId xmlns:p14="http://schemas.microsoft.com/office/powerpoint/2010/main" val="200465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4FAA-9ECA-38BC-CD03-9C60F8A12C8A}"/>
              </a:ext>
            </a:extLst>
          </p:cNvPr>
          <p:cNvSpPr>
            <a:spLocks noGrp="1"/>
          </p:cNvSpPr>
          <p:nvPr>
            <p:ph type="title" idx="4294967295"/>
          </p:nvPr>
        </p:nvSpPr>
        <p:spPr>
          <a:xfrm>
            <a:off x="0" y="1123950"/>
            <a:ext cx="2947988" cy="4600575"/>
          </a:xfrm>
        </p:spPr>
        <p:txBody>
          <a:bodyPr/>
          <a:lstStyle/>
          <a:p>
            <a:r>
              <a:rPr lang="en-US"/>
              <a:t>Acuity Score Details </a:t>
            </a:r>
            <a:br>
              <a:rPr lang="en-US"/>
            </a:br>
            <a:endParaRPr lang="en-US"/>
          </a:p>
        </p:txBody>
      </p:sp>
      <p:graphicFrame>
        <p:nvGraphicFramePr>
          <p:cNvPr id="10" name="Table 10">
            <a:extLst>
              <a:ext uri="{FF2B5EF4-FFF2-40B4-BE49-F238E27FC236}">
                <a16:creationId xmlns:a16="http://schemas.microsoft.com/office/drawing/2014/main" id="{3434BA18-C813-331A-4D71-1CEACED58D36}"/>
              </a:ext>
            </a:extLst>
          </p:cNvPr>
          <p:cNvGraphicFramePr>
            <a:graphicFrameLocks noGrp="1"/>
          </p:cNvGraphicFramePr>
          <p:nvPr>
            <p:ph sz="half" idx="4294967295"/>
            <p:extLst>
              <p:ext uri="{D42A27DB-BD31-4B8C-83A1-F6EECF244321}">
                <p14:modId xmlns:p14="http://schemas.microsoft.com/office/powerpoint/2010/main" val="2597193321"/>
              </p:ext>
            </p:extLst>
          </p:nvPr>
        </p:nvGraphicFramePr>
        <p:xfrm>
          <a:off x="898769" y="205154"/>
          <a:ext cx="9817080" cy="6548864"/>
        </p:xfrm>
        <a:graphic>
          <a:graphicData uri="http://schemas.openxmlformats.org/drawingml/2006/table">
            <a:tbl>
              <a:tblPr firstRow="1" bandRow="1">
                <a:tableStyleId>{5C22544A-7EE6-4342-B048-85BDC9FD1C3A}</a:tableStyleId>
              </a:tblPr>
              <a:tblGrid>
                <a:gridCol w="2773378">
                  <a:extLst>
                    <a:ext uri="{9D8B030D-6E8A-4147-A177-3AD203B41FA5}">
                      <a16:colId xmlns:a16="http://schemas.microsoft.com/office/drawing/2014/main" val="2723071960"/>
                    </a:ext>
                  </a:extLst>
                </a:gridCol>
                <a:gridCol w="2442395">
                  <a:extLst>
                    <a:ext uri="{9D8B030D-6E8A-4147-A177-3AD203B41FA5}">
                      <a16:colId xmlns:a16="http://schemas.microsoft.com/office/drawing/2014/main" val="1027144433"/>
                    </a:ext>
                  </a:extLst>
                </a:gridCol>
                <a:gridCol w="3321538">
                  <a:extLst>
                    <a:ext uri="{9D8B030D-6E8A-4147-A177-3AD203B41FA5}">
                      <a16:colId xmlns:a16="http://schemas.microsoft.com/office/drawing/2014/main" val="1295885429"/>
                    </a:ext>
                  </a:extLst>
                </a:gridCol>
                <a:gridCol w="1279769">
                  <a:extLst>
                    <a:ext uri="{9D8B030D-6E8A-4147-A177-3AD203B41FA5}">
                      <a16:colId xmlns:a16="http://schemas.microsoft.com/office/drawing/2014/main" val="3772512069"/>
                    </a:ext>
                  </a:extLst>
                </a:gridCol>
              </a:tblGrid>
              <a:tr h="332354">
                <a:tc>
                  <a:txBody>
                    <a:bodyPr/>
                    <a:lstStyle/>
                    <a:p>
                      <a:r>
                        <a:rPr lang="en-US" dirty="0"/>
                        <a:t>Question/Topic</a:t>
                      </a:r>
                    </a:p>
                  </a:txBody>
                  <a:tcPr/>
                </a:tc>
                <a:tc>
                  <a:txBody>
                    <a:bodyPr/>
                    <a:lstStyle/>
                    <a:p>
                      <a:r>
                        <a:rPr lang="en-US" dirty="0"/>
                        <a:t>Points</a:t>
                      </a:r>
                    </a:p>
                  </a:txBody>
                  <a:tcPr/>
                </a:tc>
                <a:tc>
                  <a:txBody>
                    <a:bodyPr/>
                    <a:lstStyle/>
                    <a:p>
                      <a:pPr lvl="0">
                        <a:buNone/>
                      </a:pPr>
                      <a:r>
                        <a:rPr lang="en-US" dirty="0"/>
                        <a:t>Question/Topic</a:t>
                      </a:r>
                    </a:p>
                  </a:txBody>
                  <a:tcPr/>
                </a:tc>
                <a:tc>
                  <a:txBody>
                    <a:bodyPr/>
                    <a:lstStyle/>
                    <a:p>
                      <a:pPr lvl="0">
                        <a:buNone/>
                      </a:pPr>
                      <a:r>
                        <a:rPr lang="en-US" dirty="0"/>
                        <a:t>Points</a:t>
                      </a:r>
                    </a:p>
                  </a:txBody>
                  <a:tcPr/>
                </a:tc>
                <a:extLst>
                  <a:ext uri="{0D108BD9-81ED-4DB2-BD59-A6C34878D82A}">
                    <a16:rowId xmlns:a16="http://schemas.microsoft.com/office/drawing/2014/main" val="473278186"/>
                  </a:ext>
                </a:extLst>
              </a:tr>
              <a:tr h="673691">
                <a:tc>
                  <a:txBody>
                    <a:bodyPr/>
                    <a:lstStyle/>
                    <a:p>
                      <a:r>
                        <a:rPr lang="en-US" dirty="0"/>
                        <a:t>Foster Care History</a:t>
                      </a:r>
                    </a:p>
                  </a:txBody>
                  <a:tcPr/>
                </a:tc>
                <a:tc>
                  <a:txBody>
                    <a:bodyPr/>
                    <a:lstStyle/>
                    <a:p>
                      <a:r>
                        <a:rPr lang="en-US" dirty="0"/>
                        <a:t>1 point for Self, if any child; addition 1 point</a:t>
                      </a:r>
                    </a:p>
                  </a:txBody>
                  <a:tcPr/>
                </a:tc>
                <a:tc>
                  <a:txBody>
                    <a:bodyPr/>
                    <a:lstStyle/>
                    <a:p>
                      <a:pPr lvl="0">
                        <a:buNone/>
                      </a:pPr>
                      <a:r>
                        <a:rPr lang="en-US" dirty="0"/>
                        <a:t>Mental Health</a:t>
                      </a:r>
                    </a:p>
                  </a:txBody>
                  <a:tcPr/>
                </a:tc>
                <a:tc>
                  <a:txBody>
                    <a:bodyPr/>
                    <a:lstStyle/>
                    <a:p>
                      <a:pPr lvl="0">
                        <a:buNone/>
                      </a:pPr>
                      <a:r>
                        <a:rPr lang="en-US" dirty="0"/>
                        <a:t>1 point</a:t>
                      </a:r>
                    </a:p>
                  </a:txBody>
                  <a:tcPr/>
                </a:tc>
                <a:extLst>
                  <a:ext uri="{0D108BD9-81ED-4DB2-BD59-A6C34878D82A}">
                    <a16:rowId xmlns:a16="http://schemas.microsoft.com/office/drawing/2014/main" val="1362675590"/>
                  </a:ext>
                </a:extLst>
              </a:tr>
              <a:tr h="583864">
                <a:tc>
                  <a:txBody>
                    <a:bodyPr/>
                    <a:lstStyle/>
                    <a:p>
                      <a:pPr lvl="0">
                        <a:buNone/>
                      </a:pPr>
                      <a:r>
                        <a:rPr lang="en-US" dirty="0"/>
                        <a:t>Exposure to community violence</a:t>
                      </a:r>
                    </a:p>
                  </a:txBody>
                  <a:tcPr/>
                </a:tc>
                <a:tc>
                  <a:txBody>
                    <a:bodyPr/>
                    <a:lstStyle/>
                    <a:p>
                      <a:r>
                        <a:rPr lang="en-US" dirty="0"/>
                        <a:t>1 point</a:t>
                      </a:r>
                    </a:p>
                  </a:txBody>
                  <a:tcPr/>
                </a:tc>
                <a:tc>
                  <a:txBody>
                    <a:bodyPr/>
                    <a:lstStyle/>
                    <a:p>
                      <a:pPr lvl="0">
                        <a:buNone/>
                      </a:pPr>
                      <a:r>
                        <a:rPr lang="en-US" dirty="0"/>
                        <a:t>Substance Use</a:t>
                      </a:r>
                    </a:p>
                  </a:txBody>
                  <a:tcPr/>
                </a:tc>
                <a:tc>
                  <a:txBody>
                    <a:bodyPr/>
                    <a:lstStyle/>
                    <a:p>
                      <a:pPr lvl="0">
                        <a:buNone/>
                      </a:pPr>
                      <a:r>
                        <a:rPr lang="en-US" dirty="0"/>
                        <a:t>1 point</a:t>
                      </a:r>
                    </a:p>
                  </a:txBody>
                  <a:tcPr/>
                </a:tc>
                <a:extLst>
                  <a:ext uri="{0D108BD9-81ED-4DB2-BD59-A6C34878D82A}">
                    <a16:rowId xmlns:a16="http://schemas.microsoft.com/office/drawing/2014/main" val="1878993140"/>
                  </a:ext>
                </a:extLst>
              </a:tr>
              <a:tr h="754533">
                <a:tc>
                  <a:txBody>
                    <a:bodyPr/>
                    <a:lstStyle/>
                    <a:p>
                      <a:r>
                        <a:rPr lang="en-US" dirty="0"/>
                        <a:t>Exposure to family and intimate partner violence</a:t>
                      </a:r>
                    </a:p>
                  </a:txBody>
                  <a:tcPr/>
                </a:tc>
                <a:tc>
                  <a:txBody>
                    <a:bodyPr/>
                    <a:lstStyle/>
                    <a:p>
                      <a:r>
                        <a:rPr lang="en-US" dirty="0"/>
                        <a:t>1 point</a:t>
                      </a:r>
                    </a:p>
                  </a:txBody>
                  <a:tcPr/>
                </a:tc>
                <a:tc>
                  <a:txBody>
                    <a:bodyPr/>
                    <a:lstStyle/>
                    <a:p>
                      <a:pPr lvl="0">
                        <a:buNone/>
                      </a:pPr>
                      <a:r>
                        <a:rPr lang="en-US" dirty="0"/>
                        <a:t>History of overdose</a:t>
                      </a:r>
                    </a:p>
                  </a:txBody>
                  <a:tcPr/>
                </a:tc>
                <a:tc>
                  <a:txBody>
                    <a:bodyPr/>
                    <a:lstStyle/>
                    <a:p>
                      <a:pPr lvl="0">
                        <a:buNone/>
                      </a:pPr>
                      <a:r>
                        <a:rPr lang="en-US" dirty="0"/>
                        <a:t>1 point</a:t>
                      </a:r>
                    </a:p>
                  </a:txBody>
                  <a:tcPr/>
                </a:tc>
                <a:extLst>
                  <a:ext uri="{0D108BD9-81ED-4DB2-BD59-A6C34878D82A}">
                    <a16:rowId xmlns:a16="http://schemas.microsoft.com/office/drawing/2014/main" val="787855776"/>
                  </a:ext>
                </a:extLst>
              </a:tr>
              <a:tr h="583864">
                <a:tc>
                  <a:txBody>
                    <a:bodyPr/>
                    <a:lstStyle/>
                    <a:p>
                      <a:r>
                        <a:rPr lang="en-US" dirty="0"/>
                        <a:t>Justice System Involvement</a:t>
                      </a:r>
                    </a:p>
                  </a:txBody>
                  <a:tcPr/>
                </a:tc>
                <a:tc>
                  <a:txBody>
                    <a:bodyPr/>
                    <a:lstStyle/>
                    <a:p>
                      <a:r>
                        <a:rPr lang="en-US" dirty="0"/>
                        <a:t>1 point</a:t>
                      </a:r>
                    </a:p>
                  </a:txBody>
                  <a:tcPr/>
                </a:tc>
                <a:tc>
                  <a:txBody>
                    <a:bodyPr/>
                    <a:lstStyle/>
                    <a:p>
                      <a:pPr lvl="0">
                        <a:buNone/>
                      </a:pPr>
                      <a:r>
                        <a:rPr lang="en-US" dirty="0"/>
                        <a:t>Physical Health</a:t>
                      </a:r>
                    </a:p>
                  </a:txBody>
                  <a:tcPr marL="45720" marR="45720"/>
                </a:tc>
                <a:tc>
                  <a:txBody>
                    <a:bodyPr/>
                    <a:lstStyle/>
                    <a:p>
                      <a:pPr lvl="0">
                        <a:buNone/>
                      </a:pPr>
                      <a:r>
                        <a:rPr lang="en-US" dirty="0"/>
                        <a:t>1 point</a:t>
                      </a:r>
                    </a:p>
                  </a:txBody>
                  <a:tcPr/>
                </a:tc>
                <a:extLst>
                  <a:ext uri="{0D108BD9-81ED-4DB2-BD59-A6C34878D82A}">
                    <a16:rowId xmlns:a16="http://schemas.microsoft.com/office/drawing/2014/main" val="2019824145"/>
                  </a:ext>
                </a:extLst>
              </a:tr>
              <a:tr h="592847">
                <a:tc>
                  <a:txBody>
                    <a:bodyPr/>
                    <a:lstStyle/>
                    <a:p>
                      <a:r>
                        <a:rPr lang="en-US" dirty="0"/>
                        <a:t>Zip code or neighborhood of origin</a:t>
                      </a:r>
                    </a:p>
                  </a:txBody>
                  <a:tcPr/>
                </a:tc>
                <a:tc>
                  <a:txBody>
                    <a:bodyPr/>
                    <a:lstStyle/>
                    <a:p>
                      <a:r>
                        <a:rPr lang="en-US" dirty="0"/>
                        <a:t>1 point</a:t>
                      </a:r>
                    </a:p>
                  </a:txBody>
                  <a:tcPr/>
                </a:tc>
                <a:tc>
                  <a:txBody>
                    <a:bodyPr/>
                    <a:lstStyle/>
                    <a:p>
                      <a:pPr lvl="0">
                        <a:buNone/>
                      </a:pPr>
                      <a:r>
                        <a:rPr lang="en-US" dirty="0"/>
                        <a:t>Developmental Disability </a:t>
                      </a:r>
                    </a:p>
                  </a:txBody>
                  <a:tcPr/>
                </a:tc>
                <a:tc>
                  <a:txBody>
                    <a:bodyPr/>
                    <a:lstStyle/>
                    <a:p>
                      <a:pPr lvl="0">
                        <a:buNone/>
                      </a:pPr>
                      <a:r>
                        <a:rPr lang="en-US" dirty="0"/>
                        <a:t>1 point</a:t>
                      </a:r>
                    </a:p>
                  </a:txBody>
                  <a:tcPr/>
                </a:tc>
                <a:extLst>
                  <a:ext uri="{0D108BD9-81ED-4DB2-BD59-A6C34878D82A}">
                    <a16:rowId xmlns:a16="http://schemas.microsoft.com/office/drawing/2014/main" val="766099276"/>
                  </a:ext>
                </a:extLst>
              </a:tr>
              <a:tr h="835376">
                <a:tc>
                  <a:txBody>
                    <a:bodyPr/>
                    <a:lstStyle/>
                    <a:p>
                      <a:r>
                        <a:rPr lang="en-US" dirty="0"/>
                        <a:t>Highest level of education; Less than high school degree</a:t>
                      </a:r>
                    </a:p>
                  </a:txBody>
                  <a:tcPr/>
                </a:tc>
                <a:tc>
                  <a:txBody>
                    <a:bodyPr/>
                    <a:lstStyle/>
                    <a:p>
                      <a:r>
                        <a:rPr lang="en-US" dirty="0"/>
                        <a:t>1 point</a:t>
                      </a:r>
                    </a:p>
                  </a:txBody>
                  <a:tcPr/>
                </a:tc>
                <a:tc>
                  <a:txBody>
                    <a:bodyPr/>
                    <a:lstStyle/>
                    <a:p>
                      <a:pPr lvl="0">
                        <a:buNone/>
                      </a:pPr>
                      <a:r>
                        <a:rPr lang="en-US" dirty="0"/>
                        <a:t>Frequent use of systems </a:t>
                      </a:r>
                    </a:p>
                  </a:txBody>
                  <a:tcPr/>
                </a:tc>
                <a:tc>
                  <a:txBody>
                    <a:bodyPr/>
                    <a:lstStyle/>
                    <a:p>
                      <a:pPr lvl="0">
                        <a:buNone/>
                      </a:pPr>
                      <a:r>
                        <a:rPr lang="en-US" dirty="0"/>
                        <a:t>1 point</a:t>
                      </a:r>
                    </a:p>
                  </a:txBody>
                  <a:tcPr/>
                </a:tc>
                <a:extLst>
                  <a:ext uri="{0D108BD9-81ED-4DB2-BD59-A6C34878D82A}">
                    <a16:rowId xmlns:a16="http://schemas.microsoft.com/office/drawing/2014/main" val="2419967732"/>
                  </a:ext>
                </a:extLst>
              </a:tr>
              <a:tr h="583864">
                <a:tc>
                  <a:txBody>
                    <a:bodyPr/>
                    <a:lstStyle/>
                    <a:p>
                      <a:r>
                        <a:rPr lang="en-US" dirty="0"/>
                        <a:t>History of family homelessness</a:t>
                      </a:r>
                    </a:p>
                  </a:txBody>
                  <a:tcPr/>
                </a:tc>
                <a:tc>
                  <a:txBody>
                    <a:bodyPr/>
                    <a:lstStyle/>
                    <a:p>
                      <a:endParaRPr lang="en-US"/>
                    </a:p>
                  </a:txBody>
                  <a:tcPr/>
                </a:tc>
                <a:tc>
                  <a:txBody>
                    <a:bodyPr/>
                    <a:lstStyle/>
                    <a:p>
                      <a:pPr lvl="0">
                        <a:buNone/>
                      </a:pPr>
                      <a:r>
                        <a:rPr lang="en-US" dirty="0"/>
                        <a:t>Employment history</a:t>
                      </a:r>
                    </a:p>
                  </a:txBody>
                  <a:tcPr/>
                </a:tc>
                <a:tc>
                  <a:txBody>
                    <a:bodyPr/>
                    <a:lstStyle/>
                    <a:p>
                      <a:pPr lvl="0">
                        <a:buNone/>
                      </a:pPr>
                      <a:r>
                        <a:rPr lang="en-US" dirty="0"/>
                        <a:t>TBD</a:t>
                      </a:r>
                    </a:p>
                  </a:txBody>
                  <a:tcPr/>
                </a:tc>
                <a:extLst>
                  <a:ext uri="{0D108BD9-81ED-4DB2-BD59-A6C34878D82A}">
                    <a16:rowId xmlns:a16="http://schemas.microsoft.com/office/drawing/2014/main" val="1069165378"/>
                  </a:ext>
                </a:extLst>
              </a:tr>
              <a:tr h="862324">
                <a:tc>
                  <a:txBody>
                    <a:bodyPr/>
                    <a:lstStyle/>
                    <a:p>
                      <a:r>
                        <a:rPr lang="en-US" dirty="0"/>
                        <a:t>Experience of discrimination based on sexual or gender identity</a:t>
                      </a:r>
                    </a:p>
                  </a:txBody>
                  <a:tcPr/>
                </a:tc>
                <a:tc>
                  <a:txBody>
                    <a:bodyPr/>
                    <a:lstStyle/>
                    <a:p>
                      <a:r>
                        <a:rPr lang="en-US" dirty="0"/>
                        <a:t>1 point</a:t>
                      </a:r>
                    </a:p>
                  </a:txBody>
                  <a:tcPr/>
                </a:tc>
                <a:tc>
                  <a:txBody>
                    <a:bodyPr/>
                    <a:lstStyle/>
                    <a:p>
                      <a:pPr lvl="0">
                        <a:buNone/>
                      </a:pPr>
                      <a:r>
                        <a:rPr lang="en-US" dirty="0"/>
                        <a:t>History of exiting CoC resources back to homelessness</a:t>
                      </a:r>
                    </a:p>
                  </a:txBody>
                  <a:tcPr/>
                </a:tc>
                <a:tc>
                  <a:txBody>
                    <a:bodyPr/>
                    <a:lstStyle/>
                    <a:p>
                      <a:pPr lvl="0">
                        <a:buNone/>
                      </a:pPr>
                      <a:r>
                        <a:rPr lang="en-US" dirty="0"/>
                        <a:t>1 point</a:t>
                      </a:r>
                    </a:p>
                  </a:txBody>
                  <a:tcPr/>
                </a:tc>
                <a:extLst>
                  <a:ext uri="{0D108BD9-81ED-4DB2-BD59-A6C34878D82A}">
                    <a16:rowId xmlns:a16="http://schemas.microsoft.com/office/drawing/2014/main" val="3910905415"/>
                  </a:ext>
                </a:extLst>
              </a:tr>
              <a:tr h="332354">
                <a:tc>
                  <a:txBody>
                    <a:bodyPr/>
                    <a:lstStyle/>
                    <a:p>
                      <a:r>
                        <a:rPr lang="en-US" dirty="0"/>
                        <a:t>Age </a:t>
                      </a:r>
                    </a:p>
                  </a:txBody>
                  <a:tcPr/>
                </a:tc>
                <a:tc>
                  <a:txBody>
                    <a:bodyPr/>
                    <a:lstStyle/>
                    <a:p>
                      <a:r>
                        <a:rPr lang="en-US" dirty="0"/>
                        <a:t>1 point </a:t>
                      </a:r>
                    </a:p>
                  </a:txBody>
                  <a:tcPr/>
                </a:tc>
                <a:tc>
                  <a:txBody>
                    <a:bodyPr/>
                    <a:lstStyle/>
                    <a:p>
                      <a:pPr lvl="0">
                        <a:buNone/>
                      </a:pPr>
                      <a:r>
                        <a:rPr lang="en-US" dirty="0"/>
                        <a:t>History of episodic homelessness</a:t>
                      </a:r>
                    </a:p>
                  </a:txBody>
                  <a:tcPr/>
                </a:tc>
                <a:tc>
                  <a:txBody>
                    <a:bodyPr/>
                    <a:lstStyle/>
                    <a:p>
                      <a:pPr lvl="0">
                        <a:buNone/>
                      </a:pPr>
                      <a:r>
                        <a:rPr lang="en-US" dirty="0"/>
                        <a:t>1 point</a:t>
                      </a:r>
                    </a:p>
                  </a:txBody>
                  <a:tcPr/>
                </a:tc>
                <a:extLst>
                  <a:ext uri="{0D108BD9-81ED-4DB2-BD59-A6C34878D82A}">
                    <a16:rowId xmlns:a16="http://schemas.microsoft.com/office/drawing/2014/main" val="773682683"/>
                  </a:ext>
                </a:extLst>
              </a:tr>
            </a:tbl>
          </a:graphicData>
        </a:graphic>
      </p:graphicFrame>
    </p:spTree>
    <p:extLst>
      <p:ext uri="{BB962C8B-B14F-4D97-AF65-F5344CB8AC3E}">
        <p14:creationId xmlns:p14="http://schemas.microsoft.com/office/powerpoint/2010/main" val="203706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24A428-A970-48B0-B8DA-D4BC6F8CDF70}"/>
              </a:ext>
            </a:extLst>
          </p:cNvPr>
          <p:cNvSpPr>
            <a:spLocks noGrp="1"/>
          </p:cNvSpPr>
          <p:nvPr>
            <p:ph type="title"/>
          </p:nvPr>
        </p:nvSpPr>
        <p:spPr>
          <a:xfrm>
            <a:off x="252919" y="1123837"/>
            <a:ext cx="3123328" cy="4601183"/>
          </a:xfrm>
        </p:spPr>
        <p:txBody>
          <a:bodyPr vert="horz" lIns="91440" tIns="45720" rIns="91440" bIns="45720" rtlCol="0" anchor="ctr">
            <a:normAutofit/>
          </a:bodyPr>
          <a:lstStyle/>
          <a:p>
            <a:r>
              <a:rPr lang="en-US" sz="5400">
                <a:solidFill>
                  <a:schemeClr val="tx1"/>
                </a:solidFill>
              </a:rPr>
              <a:t>Meeting Frequency</a:t>
            </a:r>
          </a:p>
        </p:txBody>
      </p:sp>
      <p:sp>
        <p:nvSpPr>
          <p:cNvPr id="2" name="Content Placeholder 1">
            <a:extLst>
              <a:ext uri="{FF2B5EF4-FFF2-40B4-BE49-F238E27FC236}">
                <a16:creationId xmlns:a16="http://schemas.microsoft.com/office/drawing/2014/main" id="{1A490ED2-C0F1-681C-67BF-B2BE74338521}"/>
              </a:ext>
            </a:extLst>
          </p:cNvPr>
          <p:cNvSpPr>
            <a:spLocks noGrp="1"/>
          </p:cNvSpPr>
          <p:nvPr>
            <p:ph idx="1"/>
          </p:nvPr>
        </p:nvSpPr>
        <p:spPr/>
        <p:txBody>
          <a:bodyPr vert="horz" lIns="91440" tIns="45720" rIns="91440" bIns="45720" rtlCol="0" anchor="t">
            <a:normAutofit/>
          </a:bodyPr>
          <a:lstStyle/>
          <a:p>
            <a:r>
              <a:rPr lang="en-US" dirty="0"/>
              <a:t>Monthly? </a:t>
            </a:r>
          </a:p>
          <a:p>
            <a:endParaRPr lang="en-US" dirty="0"/>
          </a:p>
        </p:txBody>
      </p:sp>
    </p:spTree>
    <p:custDataLst>
      <p:tags r:id="rId1"/>
    </p:custDataLst>
    <p:extLst>
      <p:ext uri="{BB962C8B-B14F-4D97-AF65-F5344CB8AC3E}">
        <p14:creationId xmlns:p14="http://schemas.microsoft.com/office/powerpoint/2010/main" val="37352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ne in a crowd">
            <a:extLst>
              <a:ext uri="{FF2B5EF4-FFF2-40B4-BE49-F238E27FC236}">
                <a16:creationId xmlns:a16="http://schemas.microsoft.com/office/drawing/2014/main" id="{F623DE89-FD14-664D-BF3D-02C22A00DDA0}"/>
              </a:ext>
            </a:extLst>
          </p:cNvPr>
          <p:cNvPicPr>
            <a:picLocks noChangeAspect="1"/>
          </p:cNvPicPr>
          <p:nvPr/>
        </p:nvPicPr>
        <p:blipFill rotWithShape="1">
          <a:blip r:embed="rId2">
            <a:alphaModFix amt="35000"/>
          </a:blip>
          <a:srcRect t="8131" r="-2" b="16868"/>
          <a:stretch/>
        </p:blipFill>
        <p:spPr>
          <a:xfrm>
            <a:off x="20" y="10"/>
            <a:ext cx="12191980" cy="6857990"/>
          </a:xfrm>
          <a:prstGeom prst="rect">
            <a:avLst/>
          </a:prstGeom>
        </p:spPr>
      </p:pic>
      <p:sp>
        <p:nvSpPr>
          <p:cNvPr id="5" name="Title 4">
            <a:extLst>
              <a:ext uri="{FF2B5EF4-FFF2-40B4-BE49-F238E27FC236}">
                <a16:creationId xmlns:a16="http://schemas.microsoft.com/office/drawing/2014/main" id="{E8304A30-BF1C-4A7B-A9C0-F5BDCE159B62}"/>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a:solidFill>
                  <a:schemeClr val="tx1"/>
                </a:solidFill>
              </a:rPr>
              <a:t>Open Forum</a:t>
            </a:r>
          </a:p>
        </p:txBody>
      </p:sp>
    </p:spTree>
    <p:extLst>
      <p:ext uri="{BB962C8B-B14F-4D97-AF65-F5344CB8AC3E}">
        <p14:creationId xmlns:p14="http://schemas.microsoft.com/office/powerpoint/2010/main" val="30037835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6864-0719-7FB1-0113-9DD35D253C80}"/>
              </a:ext>
            </a:extLst>
          </p:cNvPr>
          <p:cNvSpPr>
            <a:spLocks noGrp="1"/>
          </p:cNvSpPr>
          <p:nvPr>
            <p:ph type="title"/>
          </p:nvPr>
        </p:nvSpPr>
        <p:spPr/>
        <p:txBody>
          <a:bodyPr/>
          <a:lstStyle/>
          <a:p>
            <a:r>
              <a:rPr lang="en-US" dirty="0"/>
              <a:t>Need for Next Steps</a:t>
            </a:r>
          </a:p>
        </p:txBody>
      </p:sp>
      <p:sp>
        <p:nvSpPr>
          <p:cNvPr id="3" name="Content Placeholder 2">
            <a:extLst>
              <a:ext uri="{FF2B5EF4-FFF2-40B4-BE49-F238E27FC236}">
                <a16:creationId xmlns:a16="http://schemas.microsoft.com/office/drawing/2014/main" id="{48593135-DFEB-7010-0E6C-C1CEA45E8F37}"/>
              </a:ext>
            </a:extLst>
          </p:cNvPr>
          <p:cNvSpPr>
            <a:spLocks noGrp="1"/>
          </p:cNvSpPr>
          <p:nvPr>
            <p:ph idx="1"/>
          </p:nvPr>
        </p:nvSpPr>
        <p:spPr/>
        <p:txBody>
          <a:bodyPr vert="horz" lIns="91440" tIns="45720" rIns="91440" bIns="45720" rtlCol="0" anchor="t">
            <a:normAutofit/>
          </a:bodyPr>
          <a:lstStyle/>
          <a:p>
            <a:r>
              <a:rPr lang="en-US"/>
              <a:t>Data Needs? </a:t>
            </a:r>
          </a:p>
          <a:p>
            <a:r>
              <a:rPr lang="en-US"/>
              <a:t>HUD T.A Support? </a:t>
            </a:r>
            <a:endParaRPr lang="en-US" dirty="0"/>
          </a:p>
          <a:p>
            <a:r>
              <a:rPr lang="en-US"/>
              <a:t>Other communities to assess?</a:t>
            </a:r>
            <a:endParaRPr lang="en-US" dirty="0"/>
          </a:p>
        </p:txBody>
      </p:sp>
    </p:spTree>
    <p:extLst>
      <p:ext uri="{BB962C8B-B14F-4D97-AF65-F5344CB8AC3E}">
        <p14:creationId xmlns:p14="http://schemas.microsoft.com/office/powerpoint/2010/main" val="99643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EC6C74-53A2-4F7F-B1BA-11496B105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B21CDB9-62E9-478E-ADD6-D1595D57A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0A09F0-DB5F-2997-06ED-452549656C0E}"/>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b="1">
                <a:solidFill>
                  <a:srgbClr val="FFFFFF"/>
                </a:solidFill>
              </a:rPr>
              <a:t>Welcome &amp; Introductions </a:t>
            </a:r>
          </a:p>
        </p:txBody>
      </p:sp>
      <p:sp>
        <p:nvSpPr>
          <p:cNvPr id="8" name="Text Placeholder 7">
            <a:extLst>
              <a:ext uri="{FF2B5EF4-FFF2-40B4-BE49-F238E27FC236}">
                <a16:creationId xmlns:a16="http://schemas.microsoft.com/office/drawing/2014/main" id="{CDDCBED3-6A13-44AD-856F-4FEE0CFA6FC6}"/>
              </a:ext>
            </a:extLst>
          </p:cNvPr>
          <p:cNvSpPr>
            <a:spLocks noGrp="1"/>
          </p:cNvSpPr>
          <p:nvPr>
            <p:ph sz="half" idx="10"/>
          </p:nvPr>
        </p:nvSpPr>
        <p:spPr>
          <a:xfrm>
            <a:off x="3869267" y="864108"/>
            <a:ext cx="7298198" cy="5120640"/>
          </a:xfrm>
        </p:spPr>
        <p:txBody>
          <a:bodyPr vert="horz" lIns="91440" tIns="45720" rIns="91440" bIns="45720" rtlCol="0" anchor="ctr">
            <a:normAutofit/>
          </a:bodyPr>
          <a:lstStyle/>
          <a:p>
            <a:pPr indent="-182880">
              <a:buClr>
                <a:schemeClr val="accent1"/>
              </a:buClr>
              <a:buFont typeface="Wingdings 2" pitchFamily="18" charset="2"/>
              <a:buChar char=""/>
            </a:pPr>
            <a:r>
              <a:rPr lang="en-US" sz="3200" b="1" dirty="0"/>
              <a:t>Name</a:t>
            </a:r>
          </a:p>
          <a:p>
            <a:pPr indent="-182880">
              <a:buClr>
                <a:schemeClr val="accent1"/>
              </a:buClr>
              <a:buFont typeface="Wingdings 2" pitchFamily="18" charset="2"/>
              <a:buChar char=""/>
            </a:pPr>
            <a:r>
              <a:rPr lang="en-US" sz="3200" b="1" dirty="0"/>
              <a:t>Organization</a:t>
            </a:r>
          </a:p>
          <a:p>
            <a:pPr indent="-182880">
              <a:buClr>
                <a:schemeClr val="accent1"/>
              </a:buClr>
              <a:buFont typeface="Wingdings 2" pitchFamily="18" charset="2"/>
              <a:buChar char=""/>
            </a:pPr>
            <a:r>
              <a:rPr lang="en-US" sz="3200" b="1" dirty="0"/>
              <a:t>Pronouns</a:t>
            </a:r>
          </a:p>
          <a:p>
            <a:pPr indent="-182880">
              <a:buClr>
                <a:schemeClr val="accent1"/>
              </a:buClr>
              <a:buFont typeface="Wingdings 2" pitchFamily="18" charset="2"/>
              <a:buChar char=""/>
            </a:pPr>
            <a:r>
              <a:rPr lang="en-US" sz="3200" b="1" dirty="0"/>
              <a:t>Stakeholder group you are representing</a:t>
            </a:r>
          </a:p>
          <a:p>
            <a:pPr indent="-182880">
              <a:buClr>
                <a:schemeClr val="accent1"/>
              </a:buClr>
              <a:buFont typeface="Wingdings 2" pitchFamily="18" charset="2"/>
              <a:buChar char=""/>
            </a:pPr>
            <a:r>
              <a:rPr lang="en-US" sz="3200" b="1" dirty="0"/>
              <a:t>Ice Breaker: 1st job/volunteer position you ever held.</a:t>
            </a:r>
          </a:p>
          <a:p>
            <a:pPr indent="-182880">
              <a:buClr>
                <a:schemeClr val="accent1"/>
              </a:buClr>
              <a:buFont typeface="Wingdings 2" pitchFamily="18" charset="2"/>
              <a:buChar char=""/>
            </a:pPr>
            <a:endParaRPr lang="en-US" b="1"/>
          </a:p>
        </p:txBody>
      </p:sp>
      <p:pic>
        <p:nvPicPr>
          <p:cNvPr id="4" name="Picture 4" descr="Icon&#10;&#10;Description automatically generated">
            <a:extLst>
              <a:ext uri="{FF2B5EF4-FFF2-40B4-BE49-F238E27FC236}">
                <a16:creationId xmlns:a16="http://schemas.microsoft.com/office/drawing/2014/main" id="{D67831D2-BE3A-B788-039C-E34FB3A27CC8}"/>
              </a:ext>
            </a:extLst>
          </p:cNvPr>
          <p:cNvPicPr>
            <a:picLocks noChangeAspect="1"/>
          </p:cNvPicPr>
          <p:nvPr/>
        </p:nvPicPr>
        <p:blipFill>
          <a:blip r:embed="rId2"/>
          <a:stretch>
            <a:fillRect/>
          </a:stretch>
        </p:blipFill>
        <p:spPr>
          <a:xfrm>
            <a:off x="9430043" y="304409"/>
            <a:ext cx="2194951" cy="2194951"/>
          </a:xfrm>
          <a:prstGeom prst="rect">
            <a:avLst/>
          </a:prstGeom>
        </p:spPr>
      </p:pic>
    </p:spTree>
    <p:extLst>
      <p:ext uri="{BB962C8B-B14F-4D97-AF65-F5344CB8AC3E}">
        <p14:creationId xmlns:p14="http://schemas.microsoft.com/office/powerpoint/2010/main" val="164129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4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8" name="Rectangle 45">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47">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B22A8D-4B67-422C-8D41-DA2C6A0D91B5}"/>
              </a:ext>
            </a:extLst>
          </p:cNvPr>
          <p:cNvSpPr>
            <a:spLocks noGrp="1"/>
          </p:cNvSpPr>
          <p:nvPr>
            <p:ph type="title"/>
          </p:nvPr>
        </p:nvSpPr>
        <p:spPr>
          <a:xfrm>
            <a:off x="494260" y="1683144"/>
            <a:ext cx="2774922" cy="3491712"/>
          </a:xfrm>
        </p:spPr>
        <p:txBody>
          <a:bodyPr vert="horz" lIns="91440" tIns="45720" rIns="91440" bIns="45720" rtlCol="0" anchor="ctr">
            <a:normAutofit/>
          </a:bodyPr>
          <a:lstStyle/>
          <a:p>
            <a:r>
              <a:rPr lang="en-US" b="1">
                <a:solidFill>
                  <a:srgbClr val="FFFFFF"/>
                </a:solidFill>
              </a:rPr>
              <a:t>CES Prioritization Workgroup Composition</a:t>
            </a:r>
          </a:p>
        </p:txBody>
      </p:sp>
      <p:sp>
        <p:nvSpPr>
          <p:cNvPr id="3" name="Text Placeholder 2">
            <a:extLst>
              <a:ext uri="{FF2B5EF4-FFF2-40B4-BE49-F238E27FC236}">
                <a16:creationId xmlns:a16="http://schemas.microsoft.com/office/drawing/2014/main" id="{184C214F-4F9B-4B8A-B2A7-5CAAC16AABAB}"/>
              </a:ext>
            </a:extLst>
          </p:cNvPr>
          <p:cNvSpPr>
            <a:spLocks noGrp="1"/>
          </p:cNvSpPr>
          <p:nvPr>
            <p:ph sz="half" idx="10"/>
          </p:nvPr>
        </p:nvSpPr>
        <p:spPr>
          <a:xfrm>
            <a:off x="3912221" y="2835"/>
            <a:ext cx="7203762" cy="6529943"/>
          </a:xfrm>
        </p:spPr>
        <p:txBody>
          <a:bodyPr vert="horz" lIns="91440" tIns="45720" rIns="91440" bIns="45720" rtlCol="0" anchor="ctr">
            <a:noAutofit/>
          </a:bodyPr>
          <a:lstStyle/>
          <a:p>
            <a:pPr indent="-182880">
              <a:buClr>
                <a:schemeClr val="accent1"/>
              </a:buClr>
              <a:buFont typeface="Wingdings 2" pitchFamily="18" charset="2"/>
              <a:buChar char=""/>
            </a:pPr>
            <a:r>
              <a:rPr lang="en-US" sz="2400">
                <a:solidFill>
                  <a:schemeClr val="tx1">
                    <a:lumMod val="65000"/>
                    <a:lumOff val="35000"/>
                  </a:schemeClr>
                </a:solidFill>
              </a:rPr>
              <a:t>Representation from the following groups</a:t>
            </a:r>
          </a:p>
          <a:p>
            <a:pPr lvl="1" indent="-182880">
              <a:buClr>
                <a:schemeClr val="accent1"/>
              </a:buClr>
              <a:buFont typeface="Wingdings 2" pitchFamily="18" charset="2"/>
              <a:buChar char=""/>
            </a:pPr>
            <a:r>
              <a:rPr lang="en-US" sz="2400">
                <a:solidFill>
                  <a:schemeClr val="tx1">
                    <a:lumMod val="65000"/>
                    <a:lumOff val="35000"/>
                  </a:schemeClr>
                </a:solidFill>
              </a:rPr>
              <a:t>The 8 CoC Affinity Groups</a:t>
            </a:r>
          </a:p>
          <a:p>
            <a:pPr lvl="1" indent="-182880">
              <a:buClr>
                <a:schemeClr val="accent1"/>
              </a:buClr>
              <a:buFont typeface="Wingdings 2" pitchFamily="18" charset="2"/>
              <a:buChar char=""/>
            </a:pPr>
            <a:r>
              <a:rPr lang="en-US" sz="2400">
                <a:solidFill>
                  <a:schemeClr val="tx1">
                    <a:lumMod val="65000"/>
                    <a:lumOff val="35000"/>
                  </a:schemeClr>
                </a:solidFill>
              </a:rPr>
              <a:t>CE Leads (CSH and The Center for Housing &amp; Health)</a:t>
            </a:r>
          </a:p>
          <a:p>
            <a:pPr lvl="1" indent="-182880">
              <a:buClr>
                <a:schemeClr val="accent1"/>
              </a:buClr>
              <a:buFont typeface="Wingdings 2" pitchFamily="18" charset="2"/>
              <a:buChar char=""/>
            </a:pPr>
            <a:r>
              <a:rPr lang="en-US" sz="2400">
                <a:solidFill>
                  <a:schemeClr val="tx1">
                    <a:lumMod val="65000"/>
                    <a:lumOff val="35000"/>
                  </a:schemeClr>
                </a:solidFill>
              </a:rPr>
              <a:t>CES Leadership Team</a:t>
            </a:r>
          </a:p>
          <a:p>
            <a:pPr lvl="1" indent="-182880">
              <a:buClr>
                <a:schemeClr val="accent1"/>
              </a:buClr>
              <a:buFont typeface="Wingdings 2" pitchFamily="18" charset="2"/>
              <a:buChar char=""/>
            </a:pPr>
            <a:r>
              <a:rPr lang="en-US" sz="2400">
                <a:solidFill>
                  <a:schemeClr val="tx1">
                    <a:lumMod val="65000"/>
                    <a:lumOff val="35000"/>
                  </a:schemeClr>
                </a:solidFill>
              </a:rPr>
              <a:t>CES Racial Equity Workgroup</a:t>
            </a:r>
          </a:p>
          <a:p>
            <a:pPr lvl="1" indent="-182880">
              <a:buClr>
                <a:schemeClr val="accent1"/>
              </a:buClr>
              <a:buFont typeface="Wingdings 2" pitchFamily="18" charset="2"/>
              <a:buChar char=""/>
            </a:pPr>
            <a:r>
              <a:rPr lang="en-US" sz="2400">
                <a:solidFill>
                  <a:schemeClr val="tx1">
                    <a:lumMod val="65000"/>
                    <a:lumOff val="35000"/>
                  </a:schemeClr>
                </a:solidFill>
              </a:rPr>
              <a:t>CoC HMIS Data Lead</a:t>
            </a:r>
          </a:p>
          <a:p>
            <a:pPr lvl="1" indent="-182880">
              <a:buClr>
                <a:schemeClr val="accent1"/>
              </a:buClr>
              <a:buFont typeface="Wingdings 2" pitchFamily="18" charset="2"/>
              <a:buChar char=""/>
            </a:pPr>
            <a:r>
              <a:rPr lang="en-US" sz="2400">
                <a:solidFill>
                  <a:schemeClr val="tx1">
                    <a:lumMod val="65000"/>
                    <a:lumOff val="35000"/>
                  </a:schemeClr>
                </a:solidFill>
              </a:rPr>
              <a:t>CES Skilled Assessors</a:t>
            </a:r>
          </a:p>
          <a:p>
            <a:pPr lvl="1" indent="-182880">
              <a:buClr>
                <a:schemeClr val="accent1"/>
              </a:buClr>
              <a:buFont typeface="Wingdings 2" pitchFamily="18" charset="2"/>
              <a:buChar char=""/>
            </a:pPr>
            <a:r>
              <a:rPr lang="en-US" sz="2400">
                <a:solidFill>
                  <a:schemeClr val="tx1">
                    <a:lumMod val="65000"/>
                    <a:lumOff val="35000"/>
                  </a:schemeClr>
                </a:solidFill>
              </a:rPr>
              <a:t>CES Call Center Representation</a:t>
            </a:r>
          </a:p>
          <a:p>
            <a:pPr lvl="1" indent="-182880">
              <a:buClr>
                <a:schemeClr val="accent1"/>
              </a:buClr>
              <a:buFont typeface="Wingdings 2" pitchFamily="18" charset="2"/>
              <a:buChar char=""/>
            </a:pPr>
            <a:r>
              <a:rPr lang="en-US" sz="2400">
                <a:solidFill>
                  <a:schemeClr val="tx1">
                    <a:lumMod val="65000"/>
                    <a:lumOff val="35000"/>
                  </a:schemeClr>
                </a:solidFill>
              </a:rPr>
              <a:t>Chicago CoC Lived Experience Commission</a:t>
            </a:r>
          </a:p>
          <a:p>
            <a:pPr lvl="1" indent="-182880">
              <a:buClr>
                <a:schemeClr val="accent1"/>
              </a:buClr>
              <a:buFont typeface="Wingdings 2" pitchFamily="18" charset="2"/>
              <a:buChar char=""/>
            </a:pPr>
            <a:r>
              <a:rPr lang="en-US" sz="2400">
                <a:solidFill>
                  <a:schemeClr val="tx1">
                    <a:lumMod val="65000"/>
                    <a:lumOff val="35000"/>
                  </a:schemeClr>
                </a:solidFill>
              </a:rPr>
              <a:t>Chicago CoC Youth Advisory Board</a:t>
            </a:r>
          </a:p>
          <a:p>
            <a:pPr lvl="1" indent="-182880">
              <a:buClr>
                <a:schemeClr val="accent1"/>
              </a:buClr>
              <a:buFont typeface="Wingdings 2" pitchFamily="18" charset="2"/>
              <a:buChar char=""/>
            </a:pPr>
            <a:r>
              <a:rPr lang="en-US" sz="2400">
                <a:solidFill>
                  <a:schemeClr val="tx1">
                    <a:lumMod val="65000"/>
                    <a:lumOff val="35000"/>
                  </a:schemeClr>
                </a:solidFill>
              </a:rPr>
              <a:t>Chicago Coalition for the Homeless</a:t>
            </a:r>
          </a:p>
          <a:p>
            <a:pPr lvl="1" indent="-182880">
              <a:buClr>
                <a:schemeClr val="accent1"/>
              </a:buClr>
              <a:buFont typeface="Wingdings 2" pitchFamily="18" charset="2"/>
              <a:buChar char=""/>
            </a:pPr>
            <a:r>
              <a:rPr lang="en-US" sz="2400">
                <a:solidFill>
                  <a:schemeClr val="tx1">
                    <a:lumMod val="65000"/>
                    <a:lumOff val="35000"/>
                  </a:schemeClr>
                </a:solidFill>
              </a:rPr>
              <a:t>Other Sector Stakeholders*</a:t>
            </a:r>
          </a:p>
          <a:p>
            <a:pPr lvl="2" indent="-182880">
              <a:buClr>
                <a:schemeClr val="accent1"/>
              </a:buClr>
              <a:buFont typeface="Wingdings 2" pitchFamily="18" charset="2"/>
              <a:buChar char=""/>
            </a:pPr>
            <a:r>
              <a:rPr lang="en-US" sz="2400">
                <a:solidFill>
                  <a:schemeClr val="tx1">
                    <a:lumMod val="65000"/>
                    <a:lumOff val="35000"/>
                  </a:schemeClr>
                </a:solidFill>
              </a:rPr>
              <a:t>Healthcare/Medical Provider</a:t>
            </a:r>
          </a:p>
          <a:p>
            <a:pPr marL="457200" lvl="1" indent="-182880">
              <a:buClr>
                <a:schemeClr val="accent1"/>
              </a:buClr>
              <a:buFont typeface="Wingdings 2" pitchFamily="18" charset="2"/>
              <a:buChar char=""/>
            </a:pPr>
            <a:r>
              <a:rPr lang="en-US" sz="2400">
                <a:solidFill>
                  <a:schemeClr val="tx1">
                    <a:lumMod val="65000"/>
                    <a:lumOff val="35000"/>
                  </a:schemeClr>
                </a:solidFill>
              </a:rPr>
              <a:t>* The CES Prioritization Workgroup will determine other sector stakeholders want to be involved.</a:t>
            </a:r>
          </a:p>
        </p:txBody>
      </p:sp>
      <p:sp>
        <p:nvSpPr>
          <p:cNvPr id="60" name="Freeform: Shape 4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984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9D3A8AE0-68A3-47EE-BD8F-086E52399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E1277BAF-3D20-4A86-8949-0E393CE8C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33C316-C88D-4FC7-BCE5-089BC3D8F545}"/>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solidFill>
                  <a:schemeClr val="bg1"/>
                </a:solidFill>
              </a:rPr>
              <a:t>CES Prioritization Workgroup</a:t>
            </a:r>
          </a:p>
        </p:txBody>
      </p:sp>
      <p:graphicFrame>
        <p:nvGraphicFramePr>
          <p:cNvPr id="7" name="Text Placeholder 2">
            <a:extLst>
              <a:ext uri="{FF2B5EF4-FFF2-40B4-BE49-F238E27FC236}">
                <a16:creationId xmlns:a16="http://schemas.microsoft.com/office/drawing/2014/main" id="{38CD4007-295A-4C4A-AD4B-A3E2FF78F2F0}"/>
              </a:ext>
            </a:extLst>
          </p:cNvPr>
          <p:cNvGraphicFramePr>
            <a:graphicFrameLocks noGrp="1"/>
          </p:cNvGraphicFramePr>
          <p:nvPr>
            <p:ph sz="half" idx="10"/>
            <p:extLst>
              <p:ext uri="{D42A27DB-BD31-4B8C-83A1-F6EECF244321}">
                <p14:modId xmlns:p14="http://schemas.microsoft.com/office/powerpoint/2010/main" val="3547817009"/>
              </p:ext>
            </p:extLst>
          </p:nvPr>
        </p:nvGraphicFramePr>
        <p:xfrm>
          <a:off x="3678935" y="319337"/>
          <a:ext cx="7485549" cy="5790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8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9E224D2D-0A41-68CA-C290-1C09194A4BC8}"/>
              </a:ext>
            </a:extLst>
          </p:cNvPr>
          <p:cNvSpPr>
            <a:spLocks noGrp="1"/>
          </p:cNvSpPr>
          <p:nvPr>
            <p:ph type="title"/>
          </p:nvPr>
        </p:nvSpPr>
        <p:spPr>
          <a:xfrm>
            <a:off x="252919" y="1123837"/>
            <a:ext cx="2947482" cy="4601183"/>
          </a:xfrm>
        </p:spPr>
        <p:txBody>
          <a:bodyPr>
            <a:normAutofit/>
          </a:bodyPr>
          <a:lstStyle/>
          <a:p>
            <a:r>
              <a:rPr lang="en-US"/>
              <a:t>Workgroup Expectations</a:t>
            </a:r>
          </a:p>
        </p:txBody>
      </p:sp>
      <p:sp>
        <p:nvSpPr>
          <p:cNvPr id="30" name="Rectangle 29">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a16="http://schemas.microsoft.com/office/drawing/2014/main" id="{66AF840D-CD2C-2993-09CF-0EE04FA9CDE2}"/>
              </a:ext>
            </a:extLst>
          </p:cNvPr>
          <p:cNvGraphicFramePr>
            <a:graphicFrameLocks noGrp="1"/>
          </p:cNvGraphicFramePr>
          <p:nvPr>
            <p:ph idx="1"/>
            <p:extLst>
              <p:ext uri="{D42A27DB-BD31-4B8C-83A1-F6EECF244321}">
                <p14:modId xmlns:p14="http://schemas.microsoft.com/office/powerpoint/2010/main" val="925930658"/>
              </p:ext>
            </p:extLst>
          </p:nvPr>
        </p:nvGraphicFramePr>
        <p:xfrm>
          <a:off x="3175653" y="385416"/>
          <a:ext cx="9220199" cy="585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18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98038-E2D3-83E5-603F-4A6B2C94E6D4}"/>
              </a:ext>
            </a:extLst>
          </p:cNvPr>
          <p:cNvSpPr>
            <a:spLocks noGrp="1"/>
          </p:cNvSpPr>
          <p:nvPr>
            <p:ph type="title"/>
          </p:nvPr>
        </p:nvSpPr>
        <p:spPr>
          <a:xfrm>
            <a:off x="252919" y="1123837"/>
            <a:ext cx="2947482" cy="1053675"/>
          </a:xfrm>
        </p:spPr>
        <p:txBody>
          <a:bodyPr anchor="b">
            <a:normAutofit/>
          </a:bodyPr>
          <a:lstStyle/>
          <a:p>
            <a:r>
              <a:rPr lang="en-US" sz="2400" dirty="0"/>
              <a:t>Other Stakeholders to include:</a:t>
            </a:r>
          </a:p>
        </p:txBody>
      </p:sp>
      <p:sp>
        <p:nvSpPr>
          <p:cNvPr id="4" name="Content Placeholder 3">
            <a:extLst>
              <a:ext uri="{FF2B5EF4-FFF2-40B4-BE49-F238E27FC236}">
                <a16:creationId xmlns:a16="http://schemas.microsoft.com/office/drawing/2014/main" id="{DEC5785B-0D73-D20C-EFAE-D4CAC173EA85}"/>
              </a:ext>
            </a:extLst>
          </p:cNvPr>
          <p:cNvSpPr>
            <a:spLocks noGrp="1"/>
          </p:cNvSpPr>
          <p:nvPr>
            <p:ph idx="1"/>
          </p:nvPr>
        </p:nvSpPr>
        <p:spPr>
          <a:xfrm>
            <a:off x="252920" y="2177512"/>
            <a:ext cx="2947482" cy="3728766"/>
          </a:xfrm>
        </p:spPr>
        <p:txBody>
          <a:bodyPr vert="horz" lIns="91440" tIns="45720" rIns="91440" bIns="45720" rtlCol="0" anchor="t">
            <a:normAutofit/>
          </a:bodyPr>
          <a:lstStyle/>
          <a:p>
            <a:pPr>
              <a:buFont typeface="Wingdings"/>
              <a:buChar char="Ø"/>
            </a:pPr>
            <a:r>
              <a:rPr lang="en-US" sz="1600" dirty="0">
                <a:solidFill>
                  <a:schemeClr val="bg1"/>
                </a:solidFill>
              </a:rPr>
              <a:t>Chicago Department of Public Health?</a:t>
            </a:r>
            <a:endParaRPr lang="en-US" dirty="0">
              <a:solidFill>
                <a:schemeClr val="bg1"/>
              </a:solidFill>
            </a:endParaRPr>
          </a:p>
          <a:p>
            <a:r>
              <a:rPr lang="en-US" sz="1600" dirty="0">
                <a:solidFill>
                  <a:schemeClr val="bg1"/>
                </a:solidFill>
              </a:rPr>
              <a:t>Healthcare/Medical Provider?  </a:t>
            </a:r>
          </a:p>
        </p:txBody>
      </p:sp>
      <p:pic>
        <p:nvPicPr>
          <p:cNvPr id="2" name="Picture 4" descr="Stick figure families holding hands">
            <a:extLst>
              <a:ext uri="{FF2B5EF4-FFF2-40B4-BE49-F238E27FC236}">
                <a16:creationId xmlns:a16="http://schemas.microsoft.com/office/drawing/2014/main" id="{694FB2F1-B31E-0139-2F37-8DD09C2E28C3}"/>
              </a:ext>
            </a:extLst>
          </p:cNvPr>
          <p:cNvPicPr>
            <a:picLocks noChangeAspect="1"/>
          </p:cNvPicPr>
          <p:nvPr/>
        </p:nvPicPr>
        <p:blipFill>
          <a:blip r:embed="rId2"/>
          <a:stretch>
            <a:fillRect/>
          </a:stretch>
        </p:blipFill>
        <p:spPr>
          <a:xfrm>
            <a:off x="3778897" y="820966"/>
            <a:ext cx="7772401" cy="5188077"/>
          </a:xfrm>
          <a:prstGeom prst="rect">
            <a:avLst/>
          </a:prstGeom>
        </p:spPr>
      </p:pic>
    </p:spTree>
    <p:extLst>
      <p:ext uri="{BB962C8B-B14F-4D97-AF65-F5344CB8AC3E}">
        <p14:creationId xmlns:p14="http://schemas.microsoft.com/office/powerpoint/2010/main" val="39067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3D45-1D9E-8507-BCB3-EDAC76C46C57}"/>
              </a:ext>
            </a:extLst>
          </p:cNvPr>
          <p:cNvSpPr>
            <a:spLocks noGrp="1"/>
          </p:cNvSpPr>
          <p:nvPr>
            <p:ph type="title"/>
          </p:nvPr>
        </p:nvSpPr>
        <p:spPr/>
        <p:txBody>
          <a:bodyPr/>
          <a:lstStyle/>
          <a:p>
            <a:r>
              <a:rPr lang="en-US"/>
              <a:t>Frequently Asked Questions (FAQ) One Pager</a:t>
            </a:r>
          </a:p>
        </p:txBody>
      </p:sp>
      <p:pic>
        <p:nvPicPr>
          <p:cNvPr id="3" name="Picture 3">
            <a:extLst>
              <a:ext uri="{FF2B5EF4-FFF2-40B4-BE49-F238E27FC236}">
                <a16:creationId xmlns:a16="http://schemas.microsoft.com/office/drawing/2014/main" id="{8C9615E7-FB04-78E2-1C57-140396F173B7}"/>
              </a:ext>
            </a:extLst>
          </p:cNvPr>
          <p:cNvPicPr>
            <a:picLocks noGrp="1" noChangeAspect="1"/>
          </p:cNvPicPr>
          <p:nvPr>
            <p:ph idx="1"/>
          </p:nvPr>
        </p:nvPicPr>
        <p:blipFill rotWithShape="1">
          <a:blip r:embed="rId2"/>
          <a:srcRect l="65494" t="13510" r="8792" b="2781"/>
          <a:stretch/>
        </p:blipFill>
        <p:spPr>
          <a:xfrm>
            <a:off x="4266143" y="850305"/>
            <a:ext cx="6152766" cy="5016467"/>
          </a:xfrm>
        </p:spPr>
      </p:pic>
    </p:spTree>
    <p:extLst>
      <p:ext uri="{BB962C8B-B14F-4D97-AF65-F5344CB8AC3E}">
        <p14:creationId xmlns:p14="http://schemas.microsoft.com/office/powerpoint/2010/main" val="215059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24B4-051B-72EB-8CAC-711693EEBC8F}"/>
              </a:ext>
            </a:extLst>
          </p:cNvPr>
          <p:cNvSpPr>
            <a:spLocks noGrp="1"/>
          </p:cNvSpPr>
          <p:nvPr>
            <p:ph type="ctrTitle"/>
          </p:nvPr>
        </p:nvSpPr>
        <p:spPr/>
        <p:txBody>
          <a:bodyPr/>
          <a:lstStyle/>
          <a:p>
            <a:r>
              <a:rPr lang="en-US"/>
              <a:t>"Pre-Work" </a:t>
            </a:r>
          </a:p>
        </p:txBody>
      </p:sp>
      <p:sp>
        <p:nvSpPr>
          <p:cNvPr id="3" name="Content Placeholder 2">
            <a:extLst>
              <a:ext uri="{FF2B5EF4-FFF2-40B4-BE49-F238E27FC236}">
                <a16:creationId xmlns:a16="http://schemas.microsoft.com/office/drawing/2014/main" id="{9CE01744-3349-7417-DCCE-D56C92E97C5F}"/>
              </a:ext>
            </a:extLst>
          </p:cNvPr>
          <p:cNvSpPr>
            <a:spLocks noGrp="1"/>
          </p:cNvSpPr>
          <p:nvPr>
            <p:ph type="subTitle" idx="1"/>
          </p:nvPr>
        </p:nvSpPr>
        <p:spPr/>
        <p:txBody>
          <a:bodyPr/>
          <a:lstStyle/>
          <a:p>
            <a:r>
              <a:rPr lang="en-US"/>
              <a:t>CES and CoC work that focused on Prioritization and our tool in Chicago</a:t>
            </a:r>
          </a:p>
        </p:txBody>
      </p:sp>
    </p:spTree>
    <p:extLst>
      <p:ext uri="{BB962C8B-B14F-4D97-AF65-F5344CB8AC3E}">
        <p14:creationId xmlns:p14="http://schemas.microsoft.com/office/powerpoint/2010/main" val="162297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9FC-78EE-C11B-631F-AE41AA80A468}"/>
              </a:ext>
            </a:extLst>
          </p:cNvPr>
          <p:cNvSpPr>
            <a:spLocks noGrp="1"/>
          </p:cNvSpPr>
          <p:nvPr>
            <p:ph type="title"/>
          </p:nvPr>
        </p:nvSpPr>
        <p:spPr>
          <a:xfrm>
            <a:off x="252919" y="1123837"/>
            <a:ext cx="3114169" cy="4601183"/>
          </a:xfrm>
        </p:spPr>
        <p:txBody>
          <a:bodyPr/>
          <a:lstStyle/>
          <a:p>
            <a:r>
              <a:rPr lang="en-US"/>
              <a:t>HUD's Racial Equity Demonstration </a:t>
            </a:r>
          </a:p>
        </p:txBody>
      </p:sp>
      <p:sp>
        <p:nvSpPr>
          <p:cNvPr id="3" name="Content Placeholder 2">
            <a:extLst>
              <a:ext uri="{FF2B5EF4-FFF2-40B4-BE49-F238E27FC236}">
                <a16:creationId xmlns:a16="http://schemas.microsoft.com/office/drawing/2014/main" id="{46A7F384-7400-4564-F39C-2C5DE528A168}"/>
              </a:ext>
            </a:extLst>
          </p:cNvPr>
          <p:cNvSpPr>
            <a:spLocks noGrp="1"/>
          </p:cNvSpPr>
          <p:nvPr>
            <p:ph idx="1"/>
          </p:nvPr>
        </p:nvSpPr>
        <p:spPr>
          <a:xfrm>
            <a:off x="3566422" y="1411185"/>
            <a:ext cx="7315200" cy="4242551"/>
          </a:xfrm>
        </p:spPr>
        <p:txBody>
          <a:bodyPr vert="horz" lIns="91440" tIns="45720" rIns="91440" bIns="45720" rtlCol="0" anchor="t">
            <a:normAutofit/>
          </a:bodyPr>
          <a:lstStyle/>
          <a:p>
            <a:r>
              <a:rPr lang="en-US">
                <a:ea typeface="+mn-lt"/>
                <a:cs typeface="+mn-lt"/>
                <a:hlinkClick r:id="rId2"/>
              </a:rPr>
              <a:t>HUD Racial Equity Demo - CSH</a:t>
            </a:r>
            <a:endParaRPr lang="en-US"/>
          </a:p>
          <a:p>
            <a:r>
              <a:rPr lang="en-US"/>
              <a:t>HUD's Goal</a:t>
            </a:r>
          </a:p>
          <a:p>
            <a:pPr lvl="1"/>
            <a:r>
              <a:rPr lang="en-US">
                <a:ea typeface="+mn-lt"/>
                <a:cs typeface="+mn-lt"/>
              </a:rPr>
              <a:t>In partnership with BIPOC and people with lived experience, 8 CoCs nationwide will identify system disparities through local data, agree upon focus area(s) and engage in a rapid iteration improvement project to test racially equitable assessment questions and related Coordinated Entry processes.</a:t>
            </a:r>
            <a:endParaRPr lang="en-US"/>
          </a:p>
          <a:p>
            <a:pPr>
              <a:spcAft>
                <a:spcPts val="250"/>
              </a:spcAft>
            </a:pPr>
            <a:r>
              <a:rPr lang="en-US"/>
              <a:t>Chicago Racial Equity Goals</a:t>
            </a:r>
          </a:p>
          <a:p>
            <a:pPr lvl="1"/>
            <a:r>
              <a:rPr lang="en-US"/>
              <a:t>Replace the Single Individual Vulnerability Index</a:t>
            </a:r>
          </a:p>
          <a:p>
            <a:pPr lvl="1"/>
            <a:r>
              <a:rPr lang="en-US"/>
              <a:t>Improve Housing Outcomes for Justice-Involved People</a:t>
            </a:r>
          </a:p>
          <a:p>
            <a:r>
              <a:rPr lang="en-US"/>
              <a:t>Work conducted 2020</a:t>
            </a:r>
          </a:p>
          <a:p>
            <a:pPr lvl="1"/>
            <a:endParaRPr lang="en-US"/>
          </a:p>
          <a:p>
            <a:pPr marL="0" indent="0">
              <a:buNone/>
            </a:pPr>
            <a:endParaRPr lang="en-US"/>
          </a:p>
        </p:txBody>
      </p:sp>
    </p:spTree>
    <p:extLst>
      <p:ext uri="{BB962C8B-B14F-4D97-AF65-F5344CB8AC3E}">
        <p14:creationId xmlns:p14="http://schemas.microsoft.com/office/powerpoint/2010/main" val="504783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z8P7Lhz"/>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B42F6F9B2BD64AB02DC2037A2B5284" ma:contentTypeVersion="13" ma:contentTypeDescription="Create a new document." ma:contentTypeScope="" ma:versionID="9ca52e895b9cf6ad5e6482fbdabd9c92">
  <xsd:schema xmlns:xsd="http://www.w3.org/2001/XMLSchema" xmlns:xs="http://www.w3.org/2001/XMLSchema" xmlns:p="http://schemas.microsoft.com/office/2006/metadata/properties" xmlns:ns2="a7da7134-fc55-46f8-a6db-06cfd0b57e70" xmlns:ns3="2a41d1d3-2fa7-4a6f-bf69-f9f7d37fa1fe" targetNamespace="http://schemas.microsoft.com/office/2006/metadata/properties" ma:root="true" ma:fieldsID="e7c2ccc91d56b042c9be80e23c5a04d6" ns2:_="" ns3:_="">
    <xsd:import namespace="a7da7134-fc55-46f8-a6db-06cfd0b57e70"/>
    <xsd:import namespace="2a41d1d3-2fa7-4a6f-bf69-f9f7d37fa1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a7134-fc55-46f8-a6db-06cfd0b57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1d1d3-2fa7-4a6f-bf69-f9f7d37fa1f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B7744-6B97-437D-A4B7-98CA80167E4F}">
  <ds:schemaRefs>
    <ds:schemaRef ds:uri="http://schemas.openxmlformats.org/package/2006/metadata/core-properties"/>
    <ds:schemaRef ds:uri="http://purl.org/dc/terms/"/>
    <ds:schemaRef ds:uri="http://www.w3.org/XML/1998/namespace"/>
    <ds:schemaRef ds:uri="http://schemas.microsoft.com/office/2006/metadata/properties"/>
    <ds:schemaRef ds:uri="a7da7134-fc55-46f8-a6db-06cfd0b57e70"/>
    <ds:schemaRef ds:uri="http://purl.org/dc/elements/1.1/"/>
    <ds:schemaRef ds:uri="http://schemas.microsoft.com/office/2006/documentManagement/types"/>
    <ds:schemaRef ds:uri="http://schemas.microsoft.com/office/infopath/2007/PartnerControls"/>
    <ds:schemaRef ds:uri="http://purl.org/dc/dcmitype/"/>
    <ds:schemaRef ds:uri="2a41d1d3-2fa7-4a6f-bf69-f9f7d37fa1fe"/>
  </ds:schemaRefs>
</ds:datastoreItem>
</file>

<file path=customXml/itemProps2.xml><?xml version="1.0" encoding="utf-8"?>
<ds:datastoreItem xmlns:ds="http://schemas.openxmlformats.org/officeDocument/2006/customXml" ds:itemID="{C95A279D-0ABE-418A-AA0D-2977AA01CF73}">
  <ds:schemaRefs>
    <ds:schemaRef ds:uri="http://schemas.microsoft.com/sharepoint/v3/contenttype/forms"/>
  </ds:schemaRefs>
</ds:datastoreItem>
</file>

<file path=customXml/itemProps3.xml><?xml version="1.0" encoding="utf-8"?>
<ds:datastoreItem xmlns:ds="http://schemas.openxmlformats.org/officeDocument/2006/customXml" ds:itemID="{18295511-2389-4912-BD82-9D092A0F0D7D}">
  <ds:schemaRefs>
    <ds:schemaRef ds:uri="2a41d1d3-2fa7-4a6f-bf69-f9f7d37fa1fe"/>
    <ds:schemaRef ds:uri="a7da7134-fc55-46f8-a6db-06cfd0b57e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TM03457475[[fn=Frame]]</Template>
  <TotalTime>0</TotalTime>
  <Words>1055</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Wingdings</vt:lpstr>
      <vt:lpstr>Wingdings 2</vt:lpstr>
      <vt:lpstr>Frame</vt:lpstr>
      <vt:lpstr>CES Prioritization Workgroup</vt:lpstr>
      <vt:lpstr>Welcome &amp; Introductions </vt:lpstr>
      <vt:lpstr>CES Prioritization Workgroup Composition</vt:lpstr>
      <vt:lpstr>CES Prioritization Workgroup</vt:lpstr>
      <vt:lpstr>Workgroup Expectations</vt:lpstr>
      <vt:lpstr>Other Stakeholders to include:</vt:lpstr>
      <vt:lpstr>Frequently Asked Questions (FAQ) One Pager</vt:lpstr>
      <vt:lpstr>"Pre-Work" </vt:lpstr>
      <vt:lpstr>HUD's Racial Equity Demonstration </vt:lpstr>
      <vt:lpstr>HUD's Racial Equity Demonstration</vt:lpstr>
      <vt:lpstr>HUD's Racial Equity  Demonstration</vt:lpstr>
      <vt:lpstr>HUD's Racial Equity  Demonstration Test Questions</vt:lpstr>
      <vt:lpstr>Acuity Workgroup</vt:lpstr>
      <vt:lpstr>Acuity Score Details  </vt:lpstr>
      <vt:lpstr>Meeting Frequency</vt:lpstr>
      <vt:lpstr>Open Forum</vt:lpstr>
      <vt:lpstr>Need for Next Steps</vt:lpstr>
    </vt:vector>
  </TitlesOfParts>
  <Company>CSH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Sepahi</dc:creator>
  <cp:lastModifiedBy>Gwen McElhattan(Intern)</cp:lastModifiedBy>
  <cp:revision>124</cp:revision>
  <dcterms:created xsi:type="dcterms:W3CDTF">2019-11-12T00:54:18Z</dcterms:created>
  <dcterms:modified xsi:type="dcterms:W3CDTF">2022-04-25T20:55:57Z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0x010100FFB42F6F9B2BD64AB02DC2037A2B5284</vt:lpwstr>
  </property>
  <property fmtid="{D5CDD505-2E9C-101B-9397-08002B2CF9AE}" pid="3" name="TaxKeyword">
    <vt:lpwstr/>
  </property>
  <property fmtid="{D5CDD505-2E9C-101B-9397-08002B2CF9AE}" pid="4" name="ArticulateGUID">
    <vt:lpwstr>7FA4A92F-8588-45FE-AD58-84CB8E3989A3</vt:lpwstr>
  </property>
  <property fmtid="{D5CDD505-2E9C-101B-9397-08002B2CF9AE}" pid="5" name="ArticulatePath">
    <vt:lpwstr>training-webinar-template</vt:lpwstr>
  </property>
</Properties>
</file>