
<file path=[Content_Types].xml><?xml version="1.0" encoding="utf-8"?>
<Types xmlns="http://schemas.openxmlformats.org/package/2006/content-types">
  <Default Extension="xml" ContentType="application/xml"/>
  <Default Extension="rels" ContentType="application/vnd.openxmlformats-package.relationships+xml"/>
  <Default Extension="emf" ContentType="image/x-emf"/>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embeddings/oleObject1.bin" ContentType="application/vnd.openxmlformats-officedocument.oleObject"/>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embeddings/oleObject2.bin" ContentType="application/vnd.openxmlformats-officedocument.oleObject"/>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5"/>
  </p:notesMasterIdLst>
  <p:handoutMasterIdLst>
    <p:handoutMasterId r:id="rId66"/>
  </p:handoutMasterIdLst>
  <p:sldIdLst>
    <p:sldId id="302" r:id="rId2"/>
    <p:sldId id="303" r:id="rId3"/>
    <p:sldId id="340" r:id="rId4"/>
    <p:sldId id="377" r:id="rId5"/>
    <p:sldId id="361" r:id="rId6"/>
    <p:sldId id="410" r:id="rId7"/>
    <p:sldId id="383" r:id="rId8"/>
    <p:sldId id="380" r:id="rId9"/>
    <p:sldId id="430" r:id="rId10"/>
    <p:sldId id="432" r:id="rId11"/>
    <p:sldId id="440" r:id="rId12"/>
    <p:sldId id="441" r:id="rId13"/>
    <p:sldId id="401" r:id="rId14"/>
    <p:sldId id="431" r:id="rId15"/>
    <p:sldId id="378" r:id="rId16"/>
    <p:sldId id="379" r:id="rId17"/>
    <p:sldId id="411" r:id="rId18"/>
    <p:sldId id="419" r:id="rId19"/>
    <p:sldId id="396" r:id="rId20"/>
    <p:sldId id="408" r:id="rId21"/>
    <p:sldId id="409" r:id="rId22"/>
    <p:sldId id="350" r:id="rId23"/>
    <p:sldId id="351" r:id="rId24"/>
    <p:sldId id="387" r:id="rId25"/>
    <p:sldId id="388" r:id="rId26"/>
    <p:sldId id="389" r:id="rId27"/>
    <p:sldId id="399" r:id="rId28"/>
    <p:sldId id="400" r:id="rId29"/>
    <p:sldId id="436" r:id="rId30"/>
    <p:sldId id="420" r:id="rId31"/>
    <p:sldId id="404" r:id="rId32"/>
    <p:sldId id="405" r:id="rId33"/>
    <p:sldId id="402" r:id="rId34"/>
    <p:sldId id="354" r:id="rId35"/>
    <p:sldId id="349" r:id="rId36"/>
    <p:sldId id="413" r:id="rId37"/>
    <p:sldId id="362" r:id="rId38"/>
    <p:sldId id="382" r:id="rId39"/>
    <p:sldId id="434" r:id="rId40"/>
    <p:sldId id="403" r:id="rId41"/>
    <p:sldId id="412" r:id="rId42"/>
    <p:sldId id="427" r:id="rId43"/>
    <p:sldId id="429" r:id="rId44"/>
    <p:sldId id="438" r:id="rId45"/>
    <p:sldId id="442" r:id="rId46"/>
    <p:sldId id="437" r:id="rId47"/>
    <p:sldId id="421" r:id="rId48"/>
    <p:sldId id="425" r:id="rId49"/>
    <p:sldId id="422" r:id="rId50"/>
    <p:sldId id="424" r:id="rId51"/>
    <p:sldId id="423" r:id="rId52"/>
    <p:sldId id="414" r:id="rId53"/>
    <p:sldId id="415" r:id="rId54"/>
    <p:sldId id="416" r:id="rId55"/>
    <p:sldId id="417" r:id="rId56"/>
    <p:sldId id="418" r:id="rId57"/>
    <p:sldId id="439" r:id="rId58"/>
    <p:sldId id="443" r:id="rId59"/>
    <p:sldId id="444" r:id="rId60"/>
    <p:sldId id="445" r:id="rId61"/>
    <p:sldId id="426" r:id="rId62"/>
    <p:sldId id="435" r:id="rId63"/>
    <p:sldId id="331" r:id="rId6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gray" frameSlides="1"/>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0524"/>
    <a:srgbClr val="408000"/>
    <a:srgbClr val="333333"/>
    <a:srgbClr val="BFA779"/>
    <a:srgbClr val="3E260C"/>
    <a:srgbClr val="CCCCCC"/>
    <a:srgbClr val="19191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18" autoAdjust="0"/>
    <p:restoredTop sz="91264" autoAdjust="0"/>
  </p:normalViewPr>
  <p:slideViewPr>
    <p:cSldViewPr>
      <p:cViewPr varScale="1">
        <p:scale>
          <a:sx n="87" d="100"/>
          <a:sy n="87" d="100"/>
        </p:scale>
        <p:origin x="-1872" y="-104"/>
      </p:cViewPr>
      <p:guideLst>
        <p:guide orient="horz" pos="2160"/>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notesMaster" Target="notesMasters/notesMaster1.xml"/><Relationship Id="rId66" Type="http://schemas.openxmlformats.org/officeDocument/2006/relationships/handoutMaster" Target="handoutMasters/handoutMaster1.xml"/><Relationship Id="rId67" Type="http://schemas.openxmlformats.org/officeDocument/2006/relationships/printerSettings" Target="printerSettings/printerSettings1.bin"/><Relationship Id="rId68" Type="http://schemas.openxmlformats.org/officeDocument/2006/relationships/presProps" Target="presProps.xml"/><Relationship Id="rId69" Type="http://schemas.openxmlformats.org/officeDocument/2006/relationships/viewProps" Target="view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heme" Target="theme/theme1.xml"/><Relationship Id="rId7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FDDA21E0-F2FC-4C66-A675-F1FB5F90FF2D}" type="slidenum">
              <a:rPr lang="en-US"/>
              <a:pPr>
                <a:defRPr/>
              </a:pPr>
              <a:t>‹#›</a:t>
            </a:fld>
            <a:endParaRPr lang="en-US" dirty="0"/>
          </a:p>
        </p:txBody>
      </p:sp>
    </p:spTree>
    <p:extLst>
      <p:ext uri="{BB962C8B-B14F-4D97-AF65-F5344CB8AC3E}">
        <p14:creationId xmlns:p14="http://schemas.microsoft.com/office/powerpoint/2010/main" val="14939897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charset="0"/>
                <a:ea typeface="ＭＳ Ｐゴシック" pitchFamily="48" charset="-128"/>
                <a:cs typeface="+mn-cs"/>
              </a:defRPr>
            </a:lvl1pPr>
          </a:lstStyle>
          <a:p>
            <a:pPr>
              <a:defRPr/>
            </a:pPr>
            <a:endParaRPr lang="en-US" dirty="0"/>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charset="0"/>
                <a:ea typeface="ＭＳ Ｐゴシック" pitchFamily="48" charset="-128"/>
                <a:cs typeface="+mn-cs"/>
              </a:defRPr>
            </a:lvl1pPr>
          </a:lstStyle>
          <a:p>
            <a:pPr>
              <a:defRPr/>
            </a:pPr>
            <a:endParaRPr lang="en-US" dirty="0"/>
          </a:p>
        </p:txBody>
      </p:sp>
      <p:sp>
        <p:nvSpPr>
          <p:cNvPr id="532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charset="0"/>
                <a:ea typeface="ＭＳ Ｐゴシック" pitchFamily="48" charset="-128"/>
                <a:cs typeface="+mn-cs"/>
              </a:defRPr>
            </a:lvl1pPr>
          </a:lstStyle>
          <a:p>
            <a:pPr>
              <a:defRPr/>
            </a:pPr>
            <a:endParaRPr lang="en-US" dirty="0"/>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charset="0"/>
                <a:ea typeface="ＭＳ Ｐゴシック" pitchFamily="48" charset="-128"/>
                <a:cs typeface="+mn-cs"/>
              </a:defRPr>
            </a:lvl1pPr>
          </a:lstStyle>
          <a:p>
            <a:pPr>
              <a:defRPr/>
            </a:pPr>
            <a:fld id="{724740A1-F33B-4C5E-85BC-15F7B5BF8BC1}" type="slidenum">
              <a:rPr lang="en-US"/>
              <a:pPr>
                <a:defRPr/>
              </a:pPr>
              <a:t>‹#›</a:t>
            </a:fld>
            <a:endParaRPr lang="en-US" dirty="0"/>
          </a:p>
        </p:txBody>
      </p:sp>
    </p:spTree>
    <p:extLst>
      <p:ext uri="{BB962C8B-B14F-4D97-AF65-F5344CB8AC3E}">
        <p14:creationId xmlns:p14="http://schemas.microsoft.com/office/powerpoint/2010/main" val="39647590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a:ln/>
        </p:spPr>
      </p:sp>
      <p:sp>
        <p:nvSpPr>
          <p:cNvPr id="54275" name="Rectangle 3"/>
          <p:cNvSpPr>
            <a:spLocks noGrp="1"/>
          </p:cNvSpPr>
          <p:nvPr>
            <p:ph type="body" idx="1"/>
          </p:nvPr>
        </p:nvSpPr>
        <p:spPr>
          <a:noFill/>
          <a:ln/>
        </p:spPr>
        <p:txBody>
          <a:bodyPr/>
          <a:lstStyle/>
          <a:p>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68612" name="Slide Number Placeholder 3"/>
          <p:cNvSpPr>
            <a:spLocks noGrp="1"/>
          </p:cNvSpPr>
          <p:nvPr>
            <p:ph type="sldNum" sz="quarter" idx="5"/>
          </p:nvPr>
        </p:nvSpPr>
        <p:spPr/>
        <p:txBody>
          <a:bodyPr/>
          <a:lstStyle/>
          <a:p>
            <a:pPr>
              <a:defRPr/>
            </a:pPr>
            <a:fld id="{1F18D026-7606-42A4-80FD-DF526A2CE924}" type="slidenum">
              <a:rPr lang="en-US" smtClean="0">
                <a:ea typeface="ＭＳ Ｐゴシック" pitchFamily="34" charset="-128"/>
              </a:rPr>
              <a:pPr>
                <a:defRPr/>
              </a:pPr>
              <a:t>15</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69636" name="Slide Number Placeholder 3"/>
          <p:cNvSpPr>
            <a:spLocks noGrp="1"/>
          </p:cNvSpPr>
          <p:nvPr>
            <p:ph type="sldNum" sz="quarter" idx="5"/>
          </p:nvPr>
        </p:nvSpPr>
        <p:spPr/>
        <p:txBody>
          <a:bodyPr/>
          <a:lstStyle/>
          <a:p>
            <a:pPr>
              <a:defRPr/>
            </a:pPr>
            <a:fld id="{9BF861F9-84B6-4A11-8FB0-3408FB972110}" type="slidenum">
              <a:rPr lang="en-US" smtClean="0">
                <a:ea typeface="ＭＳ Ｐゴシック" pitchFamily="34" charset="-128"/>
              </a:rPr>
              <a:pPr>
                <a:defRPr/>
              </a:pPr>
              <a:t>16</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24740A1-F33B-4C5E-85BC-15F7B5BF8BC1}" type="slidenum">
              <a:rPr lang="en-US" smtClean="0"/>
              <a:pPr>
                <a:defRPr/>
              </a:pPr>
              <a:t>19</a:t>
            </a:fld>
            <a:endParaRPr lang="en-US" dirty="0"/>
          </a:p>
        </p:txBody>
      </p:sp>
      <p:sp>
        <p:nvSpPr>
          <p:cNvPr id="5" name="Date Placeholder 4"/>
          <p:cNvSpPr>
            <a:spLocks noGrp="1"/>
          </p:cNvSpPr>
          <p:nvPr>
            <p:ph type="dt" idx="11"/>
          </p:nvPr>
        </p:nvSpPr>
        <p:spPr/>
        <p:txBody>
          <a:bodyPr/>
          <a:lstStyle/>
          <a:p>
            <a:pPr>
              <a:defRPr/>
            </a:pP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2708" name="Slide Number Placeholder 3"/>
          <p:cNvSpPr>
            <a:spLocks noGrp="1"/>
          </p:cNvSpPr>
          <p:nvPr>
            <p:ph type="sldNum" sz="quarter" idx="5"/>
          </p:nvPr>
        </p:nvSpPr>
        <p:spPr/>
        <p:txBody>
          <a:bodyPr/>
          <a:lstStyle/>
          <a:p>
            <a:pPr>
              <a:defRPr/>
            </a:pPr>
            <a:fld id="{4624A6BB-2E3F-4BC7-9C83-9D0E70E401DE}" type="slidenum">
              <a:rPr lang="en-US" smtClean="0">
                <a:ea typeface="ＭＳ Ｐゴシック" pitchFamily="34" charset="-128"/>
              </a:rPr>
              <a:pPr>
                <a:defRPr/>
              </a:pPr>
              <a:t>22</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3732" name="Slide Number Placeholder 3"/>
          <p:cNvSpPr>
            <a:spLocks noGrp="1"/>
          </p:cNvSpPr>
          <p:nvPr>
            <p:ph type="sldNum" sz="quarter" idx="5"/>
          </p:nvPr>
        </p:nvSpPr>
        <p:spPr/>
        <p:txBody>
          <a:bodyPr/>
          <a:lstStyle/>
          <a:p>
            <a:pPr>
              <a:defRPr/>
            </a:pPr>
            <a:fld id="{97A20197-6AE6-4FE4-A853-7743AA2B90B6}" type="slidenum">
              <a:rPr lang="en-US" smtClean="0">
                <a:ea typeface="ＭＳ Ｐゴシック" pitchFamily="34" charset="-128"/>
              </a:rPr>
              <a:pPr>
                <a:defRPr/>
              </a:pPr>
              <a:t>23</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4756" name="Slide Number Placeholder 3"/>
          <p:cNvSpPr>
            <a:spLocks noGrp="1"/>
          </p:cNvSpPr>
          <p:nvPr>
            <p:ph type="sldNum" sz="quarter" idx="5"/>
          </p:nvPr>
        </p:nvSpPr>
        <p:spPr/>
        <p:txBody>
          <a:bodyPr/>
          <a:lstStyle/>
          <a:p>
            <a:pPr>
              <a:defRPr/>
            </a:pPr>
            <a:fld id="{4CE00B09-FCE1-4A57-BFF5-5EEC898CEBDA}" type="slidenum">
              <a:rPr lang="en-US" smtClean="0">
                <a:ea typeface="ＭＳ Ｐゴシック" pitchFamily="34" charset="-128"/>
              </a:rPr>
              <a:pPr>
                <a:defRPr/>
              </a:pPr>
              <a:t>24</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5780" name="Slide Number Placeholder 3"/>
          <p:cNvSpPr>
            <a:spLocks noGrp="1"/>
          </p:cNvSpPr>
          <p:nvPr>
            <p:ph type="sldNum" sz="quarter" idx="5"/>
          </p:nvPr>
        </p:nvSpPr>
        <p:spPr/>
        <p:txBody>
          <a:bodyPr/>
          <a:lstStyle/>
          <a:p>
            <a:pPr>
              <a:defRPr/>
            </a:pPr>
            <a:fld id="{D773EFD0-642D-4D7B-8320-317CE6C2DFC0}" type="slidenum">
              <a:rPr lang="en-US" smtClean="0">
                <a:ea typeface="ＭＳ Ｐゴシック" pitchFamily="34" charset="-128"/>
              </a:rPr>
              <a:pPr>
                <a:defRPr/>
              </a:pPr>
              <a:t>25</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6804" name="Slide Number Placeholder 3"/>
          <p:cNvSpPr>
            <a:spLocks noGrp="1"/>
          </p:cNvSpPr>
          <p:nvPr>
            <p:ph type="sldNum" sz="quarter" idx="5"/>
          </p:nvPr>
        </p:nvSpPr>
        <p:spPr/>
        <p:txBody>
          <a:bodyPr/>
          <a:lstStyle/>
          <a:p>
            <a:pPr>
              <a:defRPr/>
            </a:pPr>
            <a:fld id="{B5160FC6-CF00-4EEC-8436-4FF03E535F82}" type="slidenum">
              <a:rPr lang="en-US" smtClean="0">
                <a:ea typeface="ＭＳ Ｐゴシック" pitchFamily="34" charset="-128"/>
              </a:rPr>
              <a:pPr>
                <a:defRPr/>
              </a:pPr>
              <a:t>26</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24740A1-F33B-4C5E-85BC-15F7B5BF8BC1}" type="slidenum">
              <a:rPr lang="en-US" smtClean="0"/>
              <a:pPr>
                <a:defRPr/>
              </a:pPr>
              <a:t>27</a:t>
            </a:fld>
            <a:endParaRPr lang="en-US" dirty="0"/>
          </a:p>
        </p:txBody>
      </p:sp>
      <p:sp>
        <p:nvSpPr>
          <p:cNvPr id="5" name="Date Placeholder 4"/>
          <p:cNvSpPr>
            <a:spLocks noGrp="1"/>
          </p:cNvSpPr>
          <p:nvPr>
            <p:ph type="dt" idx="11"/>
          </p:nvPr>
        </p:nvSpPr>
        <p:spPr/>
        <p:txBody>
          <a:bodyPr/>
          <a:lstStyle/>
          <a:p>
            <a:pPr>
              <a:defRPr/>
            </a:pP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24740A1-F33B-4C5E-85BC-15F7B5BF8BC1}" type="slidenum">
              <a:rPr lang="en-US" smtClean="0"/>
              <a:pPr>
                <a:defRPr/>
              </a:pPr>
              <a:t>28</a:t>
            </a:fld>
            <a:endParaRPr lang="en-US" dirty="0"/>
          </a:p>
        </p:txBody>
      </p:sp>
      <p:sp>
        <p:nvSpPr>
          <p:cNvPr id="5" name="Date Placeholder 4"/>
          <p:cNvSpPr>
            <a:spLocks noGrp="1"/>
          </p:cNvSpPr>
          <p:nvPr>
            <p:ph type="dt" idx="11"/>
          </p:nvPr>
        </p:nvSpPr>
        <p:spPr/>
        <p:txBody>
          <a:bodyPr/>
          <a:lstStyle/>
          <a:p>
            <a:pPr>
              <a:defRPr/>
            </a:pP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55300" name="Slide Number Placeholder 3"/>
          <p:cNvSpPr>
            <a:spLocks noGrp="1"/>
          </p:cNvSpPr>
          <p:nvPr>
            <p:ph type="sldNum" sz="quarter" idx="5"/>
          </p:nvPr>
        </p:nvSpPr>
        <p:spPr/>
        <p:txBody>
          <a:bodyPr/>
          <a:lstStyle/>
          <a:p>
            <a:pPr>
              <a:defRPr/>
            </a:pPr>
            <a:fld id="{9C16CBCA-D671-4C0F-9015-FCF738C51EEF}" type="slidenum">
              <a:rPr lang="en-US" smtClean="0">
                <a:ea typeface="ＭＳ Ｐゴシック" pitchFamily="34" charset="-128"/>
              </a:rPr>
              <a:pPr>
                <a:defRPr/>
              </a:pPr>
              <a:t>2</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24740A1-F33B-4C5E-85BC-15F7B5BF8BC1}" type="slidenum">
              <a:rPr lang="en-US" smtClean="0"/>
              <a:pPr>
                <a:defRPr/>
              </a:pPr>
              <a:t>33</a:t>
            </a:fld>
            <a:endParaRPr lang="en-US" dirty="0"/>
          </a:p>
        </p:txBody>
      </p:sp>
      <p:sp>
        <p:nvSpPr>
          <p:cNvPr id="5" name="Date Placeholder 4"/>
          <p:cNvSpPr>
            <a:spLocks noGrp="1"/>
          </p:cNvSpPr>
          <p:nvPr>
            <p:ph type="dt" idx="11"/>
          </p:nvPr>
        </p:nvSpPr>
        <p:spPr/>
        <p:txBody>
          <a:bodyPr/>
          <a:lstStyle/>
          <a:p>
            <a:pPr>
              <a:defRPr/>
            </a:pP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1684" name="Slide Number Placeholder 3"/>
          <p:cNvSpPr>
            <a:spLocks noGrp="1"/>
          </p:cNvSpPr>
          <p:nvPr>
            <p:ph type="sldNum" sz="quarter" idx="5"/>
          </p:nvPr>
        </p:nvSpPr>
        <p:spPr/>
        <p:txBody>
          <a:bodyPr/>
          <a:lstStyle/>
          <a:p>
            <a:pPr>
              <a:defRPr/>
            </a:pPr>
            <a:fld id="{F7070CA4-C1CB-4707-A326-5F6C6D582C38}" type="slidenum">
              <a:rPr lang="en-US" smtClean="0">
                <a:ea typeface="ＭＳ Ｐゴシック" pitchFamily="34" charset="-128"/>
              </a:rPr>
              <a:pPr>
                <a:defRPr/>
              </a:pPr>
              <a:t>34</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8852" name="Slide Number Placeholder 3"/>
          <p:cNvSpPr>
            <a:spLocks noGrp="1"/>
          </p:cNvSpPr>
          <p:nvPr>
            <p:ph type="sldNum" sz="quarter" idx="5"/>
          </p:nvPr>
        </p:nvSpPr>
        <p:spPr/>
        <p:txBody>
          <a:bodyPr/>
          <a:lstStyle/>
          <a:p>
            <a:pPr>
              <a:defRPr/>
            </a:pPr>
            <a:fld id="{E9226669-AF38-4F5C-A383-1D4B30005392}" type="slidenum">
              <a:rPr lang="en-US" smtClean="0">
                <a:ea typeface="ＭＳ Ｐゴシック" pitchFamily="34" charset="-128"/>
              </a:rPr>
              <a:pPr>
                <a:defRPr/>
              </a:pPr>
              <a:t>35</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7828" name="Slide Number Placeholder 3"/>
          <p:cNvSpPr>
            <a:spLocks noGrp="1"/>
          </p:cNvSpPr>
          <p:nvPr>
            <p:ph type="sldNum" sz="quarter" idx="5"/>
          </p:nvPr>
        </p:nvSpPr>
        <p:spPr/>
        <p:txBody>
          <a:bodyPr/>
          <a:lstStyle/>
          <a:p>
            <a:pPr>
              <a:defRPr/>
            </a:pPr>
            <a:fld id="{BF94D91C-00EA-4940-BBBE-4380D2410945}" type="slidenum">
              <a:rPr lang="en-US" smtClean="0">
                <a:ea typeface="ＭＳ Ｐゴシック" pitchFamily="34" charset="-128"/>
              </a:rPr>
              <a:pPr>
                <a:defRPr/>
              </a:pPr>
              <a:t>37</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81924" name="Slide Number Placeholder 3"/>
          <p:cNvSpPr>
            <a:spLocks noGrp="1"/>
          </p:cNvSpPr>
          <p:nvPr>
            <p:ph type="sldNum" sz="quarter" idx="5"/>
          </p:nvPr>
        </p:nvSpPr>
        <p:spPr/>
        <p:txBody>
          <a:bodyPr/>
          <a:lstStyle/>
          <a:p>
            <a:pPr>
              <a:defRPr/>
            </a:pPr>
            <a:fld id="{5B9DB936-EBAD-4A98-ABF8-4FCE55BB18A3}" type="slidenum">
              <a:rPr lang="en-US" smtClean="0">
                <a:ea typeface="ＭＳ Ｐゴシック" pitchFamily="34" charset="-128"/>
              </a:rPr>
              <a:pPr>
                <a:defRPr/>
              </a:pPr>
              <a:t>38</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78852" name="Slide Number Placeholder 3"/>
          <p:cNvSpPr>
            <a:spLocks noGrp="1"/>
          </p:cNvSpPr>
          <p:nvPr>
            <p:ph type="sldNum" sz="quarter" idx="5"/>
          </p:nvPr>
        </p:nvSpPr>
        <p:spPr/>
        <p:txBody>
          <a:bodyPr/>
          <a:lstStyle/>
          <a:p>
            <a:pPr>
              <a:defRPr/>
            </a:pPr>
            <a:fld id="{E9226669-AF38-4F5C-A383-1D4B30005392}" type="slidenum">
              <a:rPr lang="en-US" smtClean="0">
                <a:ea typeface="ＭＳ Ｐゴシック" pitchFamily="34" charset="-128"/>
              </a:rPr>
              <a:pPr>
                <a:defRPr/>
              </a:pPr>
              <a:t>40</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849432EE-ED9C-4088-B467-3E5234517438}" type="slidenum">
              <a:rPr lang="en-US"/>
              <a:pPr/>
              <a:t>44</a:t>
            </a:fld>
            <a:endParaRPr lang="en-US"/>
          </a:p>
        </p:txBody>
      </p:sp>
      <p:sp>
        <p:nvSpPr>
          <p:cNvPr id="33794" name="Rectangle 7"/>
          <p:cNvSpPr txBox="1">
            <a:spLocks noGrp="1" noChangeArrowheads="1"/>
          </p:cNvSpPr>
          <p:nvPr/>
        </p:nvSpPr>
        <p:spPr bwMode="auto">
          <a:xfrm>
            <a:off x="3887133" y="8686489"/>
            <a:ext cx="2970868" cy="457512"/>
          </a:xfrm>
          <a:prstGeom prst="rect">
            <a:avLst/>
          </a:prstGeom>
          <a:noFill/>
          <a:ln w="9525">
            <a:noFill/>
            <a:miter lim="800000"/>
            <a:headEnd/>
            <a:tailEnd/>
          </a:ln>
        </p:spPr>
        <p:txBody>
          <a:bodyPr lIns="90717" tIns="45359" rIns="90717" bIns="45359" anchor="b"/>
          <a:lstStyle/>
          <a:p>
            <a:pPr algn="r" defTabSz="906648" eaLnBrk="0" hangingPunct="0"/>
            <a:fld id="{2F35CD48-CEBA-4072-AC3E-4FB276C48DA7}" type="slidenum">
              <a:rPr lang="en-US" sz="1200"/>
              <a:pPr algn="r" defTabSz="906648" eaLnBrk="0" hangingPunct="0"/>
              <a:t>44</a:t>
            </a:fld>
            <a:endParaRPr lang="en-US" sz="1200" dirty="0"/>
          </a:p>
        </p:txBody>
      </p:sp>
      <p:sp>
        <p:nvSpPr>
          <p:cNvPr id="33795" name="Rectangle 7"/>
          <p:cNvSpPr txBox="1">
            <a:spLocks noGrp="1" noChangeArrowheads="1"/>
          </p:cNvSpPr>
          <p:nvPr/>
        </p:nvSpPr>
        <p:spPr bwMode="auto">
          <a:xfrm>
            <a:off x="3887133" y="8686489"/>
            <a:ext cx="2970868" cy="457512"/>
          </a:xfrm>
          <a:prstGeom prst="rect">
            <a:avLst/>
          </a:prstGeom>
          <a:noFill/>
          <a:ln w="9525">
            <a:noFill/>
            <a:miter lim="800000"/>
            <a:headEnd/>
            <a:tailEnd/>
          </a:ln>
        </p:spPr>
        <p:txBody>
          <a:bodyPr lIns="90717" tIns="45359" rIns="90717" bIns="45359" anchor="b"/>
          <a:lstStyle/>
          <a:p>
            <a:pPr algn="r" defTabSz="906648" eaLnBrk="0" hangingPunct="0"/>
            <a:fld id="{D2C91866-C924-4CD9-82C9-B5E0AA1F0C0F}" type="slidenum">
              <a:rPr lang="en-US" sz="1200"/>
              <a:pPr algn="r" defTabSz="906648" eaLnBrk="0" hangingPunct="0"/>
              <a:t>44</a:t>
            </a:fld>
            <a:endParaRPr lang="en-US" sz="1200" dirty="0"/>
          </a:p>
        </p:txBody>
      </p:sp>
      <p:sp>
        <p:nvSpPr>
          <p:cNvPr id="33796" name="Rectangle 2"/>
          <p:cNvSpPr>
            <a:spLocks noGrp="1" noRot="1" noChangeAspect="1" noChangeArrowheads="1" noTextEdit="1"/>
          </p:cNvSpPr>
          <p:nvPr>
            <p:ph type="sldImg"/>
          </p:nvPr>
        </p:nvSpPr>
        <p:spPr>
          <a:xfrm>
            <a:off x="1144588" y="684213"/>
            <a:ext cx="4572000" cy="3429000"/>
          </a:xfrm>
          <a:ln/>
        </p:spPr>
      </p:sp>
      <p:sp>
        <p:nvSpPr>
          <p:cNvPr id="33797" name="Rectangle 3"/>
          <p:cNvSpPr>
            <a:spLocks noChangeArrowheads="1"/>
          </p:cNvSpPr>
          <p:nvPr/>
        </p:nvSpPr>
        <p:spPr bwMode="auto">
          <a:xfrm>
            <a:off x="382036" y="8684927"/>
            <a:ext cx="6093929" cy="459074"/>
          </a:xfrm>
          <a:prstGeom prst="rect">
            <a:avLst/>
          </a:prstGeom>
          <a:noFill/>
          <a:ln w="9525">
            <a:noFill/>
            <a:miter lim="800000"/>
            <a:headEnd/>
            <a:tailEnd/>
          </a:ln>
        </p:spPr>
        <p:txBody>
          <a:bodyPr lIns="89501" tIns="44750" rIns="89501" bIns="44750" anchor="b"/>
          <a:lstStyle/>
          <a:p>
            <a:pPr algn="r" defTabSz="894185">
              <a:tabLst>
                <a:tab pos="5648633" algn="r"/>
              </a:tabLst>
            </a:pPr>
            <a:r>
              <a:rPr lang="en-US" sz="900" i="1" dirty="0">
                <a:cs typeface="Times New Roman" pitchFamily="18" charset="0"/>
              </a:rPr>
              <a:t>HUD APR-CAPER Training Curriculum (March 2006)    	Section I: Introduction and Overview</a:t>
            </a:r>
            <a:endParaRPr lang="en-US" sz="900" dirty="0">
              <a:cs typeface="Times New Roman" pitchFamily="18" charset="0"/>
            </a:endParaRPr>
          </a:p>
          <a:p>
            <a:pPr algn="r" defTabSz="894185">
              <a:tabLst>
                <a:tab pos="5648633" algn="r"/>
              </a:tabLst>
            </a:pPr>
            <a:r>
              <a:rPr lang="en-US" sz="900" i="1" dirty="0">
                <a:cs typeface="Times New Roman" pitchFamily="18" charset="0"/>
              </a:rPr>
              <a:t>	Page 12</a:t>
            </a:r>
            <a:endParaRPr lang="en-US" sz="900" dirty="0">
              <a:latin typeface="Times New Roman" pitchFamily="18" charset="0"/>
              <a:cs typeface="Arial" pitchFamily="34" charset="0"/>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664DDAF4-163C-4195-AB2F-C53DDE4DD59B}" type="slidenum">
              <a:rPr lang="en-US"/>
              <a:pPr/>
              <a:t>57</a:t>
            </a:fld>
            <a:endParaRPr lang="en-US"/>
          </a:p>
        </p:txBody>
      </p:sp>
      <p:sp>
        <p:nvSpPr>
          <p:cNvPr id="46082" name="Rectangle 7"/>
          <p:cNvSpPr txBox="1">
            <a:spLocks noGrp="1" noChangeArrowheads="1"/>
          </p:cNvSpPr>
          <p:nvPr/>
        </p:nvSpPr>
        <p:spPr bwMode="auto">
          <a:xfrm>
            <a:off x="3887133" y="8686489"/>
            <a:ext cx="2970868" cy="457512"/>
          </a:xfrm>
          <a:prstGeom prst="rect">
            <a:avLst/>
          </a:prstGeom>
          <a:noFill/>
          <a:ln w="9525">
            <a:noFill/>
            <a:miter lim="800000"/>
            <a:headEnd/>
            <a:tailEnd/>
          </a:ln>
        </p:spPr>
        <p:txBody>
          <a:bodyPr lIns="90717" tIns="45359" rIns="90717" bIns="45359" anchor="b"/>
          <a:lstStyle/>
          <a:p>
            <a:pPr algn="r" defTabSz="906648" eaLnBrk="0" hangingPunct="0"/>
            <a:fld id="{2D61AA79-2466-4D6E-9DC9-060D43142CF3}" type="slidenum">
              <a:rPr lang="en-US" sz="1200"/>
              <a:pPr algn="r" defTabSz="906648" eaLnBrk="0" hangingPunct="0"/>
              <a:t>57</a:t>
            </a:fld>
            <a:endParaRPr lang="en-US" sz="1200" dirty="0"/>
          </a:p>
        </p:txBody>
      </p:sp>
      <p:sp>
        <p:nvSpPr>
          <p:cNvPr id="46083" name="Rectangle 7"/>
          <p:cNvSpPr txBox="1">
            <a:spLocks noGrp="1" noChangeArrowheads="1"/>
          </p:cNvSpPr>
          <p:nvPr/>
        </p:nvSpPr>
        <p:spPr bwMode="auto">
          <a:xfrm>
            <a:off x="3887133" y="8686489"/>
            <a:ext cx="2970868" cy="457512"/>
          </a:xfrm>
          <a:prstGeom prst="rect">
            <a:avLst/>
          </a:prstGeom>
          <a:noFill/>
          <a:ln w="9525">
            <a:noFill/>
            <a:miter lim="800000"/>
            <a:headEnd/>
            <a:tailEnd/>
          </a:ln>
        </p:spPr>
        <p:txBody>
          <a:bodyPr lIns="90717" tIns="45359" rIns="90717" bIns="45359" anchor="b"/>
          <a:lstStyle/>
          <a:p>
            <a:pPr algn="r" defTabSz="906648" eaLnBrk="0" hangingPunct="0"/>
            <a:fld id="{D548D79B-38D9-43B1-BFB8-5F2B741EB2F0}" type="slidenum">
              <a:rPr lang="en-US" sz="1200"/>
              <a:pPr algn="r" defTabSz="906648" eaLnBrk="0" hangingPunct="0"/>
              <a:t>57</a:t>
            </a:fld>
            <a:endParaRPr lang="en-US" sz="1200" dirty="0"/>
          </a:p>
        </p:txBody>
      </p:sp>
      <p:sp>
        <p:nvSpPr>
          <p:cNvPr id="46084" name="Rectangle 2"/>
          <p:cNvSpPr>
            <a:spLocks noGrp="1" noRot="1" noChangeAspect="1" noChangeArrowheads="1" noTextEdit="1"/>
          </p:cNvSpPr>
          <p:nvPr>
            <p:ph type="sldImg"/>
          </p:nvPr>
        </p:nvSpPr>
        <p:spPr>
          <a:xfrm>
            <a:off x="1144588" y="684213"/>
            <a:ext cx="4572000" cy="3429000"/>
          </a:xfrm>
          <a:ln/>
        </p:spPr>
      </p:sp>
      <p:sp>
        <p:nvSpPr>
          <p:cNvPr id="46085" name="Rectangle 3"/>
          <p:cNvSpPr>
            <a:spLocks noChangeArrowheads="1"/>
          </p:cNvSpPr>
          <p:nvPr/>
        </p:nvSpPr>
        <p:spPr bwMode="auto">
          <a:xfrm>
            <a:off x="382036" y="8684927"/>
            <a:ext cx="6093929" cy="459074"/>
          </a:xfrm>
          <a:prstGeom prst="rect">
            <a:avLst/>
          </a:prstGeom>
          <a:noFill/>
          <a:ln w="9525">
            <a:noFill/>
            <a:miter lim="800000"/>
            <a:headEnd/>
            <a:tailEnd/>
          </a:ln>
        </p:spPr>
        <p:txBody>
          <a:bodyPr lIns="89501" tIns="44750" rIns="89501" bIns="44750" anchor="b"/>
          <a:lstStyle/>
          <a:p>
            <a:pPr algn="r" defTabSz="894185">
              <a:tabLst>
                <a:tab pos="5648633" algn="r"/>
              </a:tabLst>
            </a:pPr>
            <a:r>
              <a:rPr lang="en-US" sz="900" i="1" dirty="0">
                <a:cs typeface="Times New Roman" pitchFamily="18" charset="0"/>
              </a:rPr>
              <a:t>HUD APR-CAPER Training Curriculum (March 2006)    	Section I: Introduction and Overview</a:t>
            </a:r>
            <a:endParaRPr lang="en-US" sz="900" dirty="0">
              <a:cs typeface="Times New Roman" pitchFamily="18" charset="0"/>
            </a:endParaRPr>
          </a:p>
          <a:p>
            <a:pPr algn="r" defTabSz="894185">
              <a:tabLst>
                <a:tab pos="5648633" algn="r"/>
              </a:tabLst>
            </a:pPr>
            <a:r>
              <a:rPr lang="en-US" sz="900" i="1" dirty="0">
                <a:cs typeface="Times New Roman" pitchFamily="18" charset="0"/>
              </a:rPr>
              <a:t>	Page 12</a:t>
            </a:r>
            <a:endParaRPr lang="en-US" sz="900" dirty="0">
              <a:latin typeface="Times New Roman" pitchFamily="18" charset="0"/>
              <a:cs typeface="Arial" pitchFamily="34" charset="0"/>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102404" name="Slide Number Placeholder 3"/>
          <p:cNvSpPr>
            <a:spLocks noGrp="1"/>
          </p:cNvSpPr>
          <p:nvPr>
            <p:ph type="sldNum" sz="quarter" idx="5"/>
          </p:nvPr>
        </p:nvSpPr>
        <p:spPr/>
        <p:txBody>
          <a:bodyPr/>
          <a:lstStyle/>
          <a:p>
            <a:pPr>
              <a:defRPr/>
            </a:pPr>
            <a:fld id="{3908DA00-5355-4F8E-B002-F349D57C6B35}" type="slidenum">
              <a:rPr lang="en-US" smtClean="0">
                <a:ea typeface="ＭＳ Ｐゴシック" pitchFamily="34" charset="-128"/>
              </a:rPr>
              <a:pPr>
                <a:defRPr/>
              </a:pPr>
              <a:t>62</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103428" name="Slide Number Placeholder 3"/>
          <p:cNvSpPr>
            <a:spLocks noGrp="1"/>
          </p:cNvSpPr>
          <p:nvPr>
            <p:ph type="sldNum" sz="quarter" idx="5"/>
          </p:nvPr>
        </p:nvSpPr>
        <p:spPr/>
        <p:txBody>
          <a:bodyPr/>
          <a:lstStyle/>
          <a:p>
            <a:pPr>
              <a:defRPr/>
            </a:pPr>
            <a:fld id="{97192418-B0C6-405C-BE13-D1B80275A42B}" type="slidenum">
              <a:rPr lang="en-US" smtClean="0">
                <a:ea typeface="ＭＳ Ｐゴシック" pitchFamily="34" charset="-128"/>
              </a:rPr>
              <a:pPr>
                <a:defRPr/>
              </a:pPr>
              <a:t>63</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56324" name="Slide Number Placeholder 3"/>
          <p:cNvSpPr>
            <a:spLocks noGrp="1"/>
          </p:cNvSpPr>
          <p:nvPr>
            <p:ph type="sldNum" sz="quarter" idx="5"/>
          </p:nvPr>
        </p:nvSpPr>
        <p:spPr/>
        <p:txBody>
          <a:bodyPr/>
          <a:lstStyle/>
          <a:p>
            <a:pPr>
              <a:defRPr/>
            </a:pPr>
            <a:fld id="{62319647-1135-431E-9BA1-14B1A9090888}" type="slidenum">
              <a:rPr lang="en-US" smtClean="0">
                <a:ea typeface="ＭＳ Ｐゴシック" pitchFamily="34" charset="-128"/>
              </a:rPr>
              <a:pPr>
                <a:defRPr/>
              </a:pPr>
              <a:t>3</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57348" name="Slide Number Placeholder 3"/>
          <p:cNvSpPr>
            <a:spLocks noGrp="1"/>
          </p:cNvSpPr>
          <p:nvPr>
            <p:ph type="sldNum" sz="quarter" idx="5"/>
          </p:nvPr>
        </p:nvSpPr>
        <p:spPr/>
        <p:txBody>
          <a:bodyPr/>
          <a:lstStyle/>
          <a:p>
            <a:pPr>
              <a:defRPr/>
            </a:pPr>
            <a:fld id="{597FF13A-3745-4D5F-95BE-CE60BB8BA986}" type="slidenum">
              <a:rPr lang="en-US" smtClean="0">
                <a:ea typeface="ＭＳ Ｐゴシック" pitchFamily="34" charset="-128"/>
              </a:rPr>
              <a:pPr>
                <a:defRPr/>
              </a:pPr>
              <a:t>4</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58372" name="Slide Number Placeholder 3"/>
          <p:cNvSpPr>
            <a:spLocks noGrp="1"/>
          </p:cNvSpPr>
          <p:nvPr>
            <p:ph type="sldNum" sz="quarter" idx="5"/>
          </p:nvPr>
        </p:nvSpPr>
        <p:spPr/>
        <p:txBody>
          <a:bodyPr/>
          <a:lstStyle/>
          <a:p>
            <a:pPr>
              <a:defRPr/>
            </a:pPr>
            <a:fld id="{6F2BCCEB-4423-470A-B0B5-877F02FCF00D}" type="slidenum">
              <a:rPr lang="en-US" smtClean="0">
                <a:ea typeface="ＭＳ Ｐゴシック" pitchFamily="34" charset="-128"/>
              </a:rPr>
              <a:pPr>
                <a:defRPr/>
              </a:pPr>
              <a:t>5</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59396" name="Slide Number Placeholder 3"/>
          <p:cNvSpPr>
            <a:spLocks noGrp="1"/>
          </p:cNvSpPr>
          <p:nvPr>
            <p:ph type="sldNum" sz="quarter" idx="5"/>
          </p:nvPr>
        </p:nvSpPr>
        <p:spPr/>
        <p:txBody>
          <a:bodyPr/>
          <a:lstStyle/>
          <a:p>
            <a:pPr>
              <a:defRPr/>
            </a:pPr>
            <a:fld id="{EE939B66-93F6-4DC7-8319-291AC997AC28}" type="slidenum">
              <a:rPr lang="en-US" smtClean="0">
                <a:ea typeface="ＭＳ Ｐゴシック" pitchFamily="34" charset="-128"/>
              </a:rPr>
              <a:pPr>
                <a:defRPr/>
              </a:pPr>
              <a:t>7</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61444" name="Slide Number Placeholder 3"/>
          <p:cNvSpPr>
            <a:spLocks noGrp="1"/>
          </p:cNvSpPr>
          <p:nvPr>
            <p:ph type="sldNum" sz="quarter" idx="5"/>
          </p:nvPr>
        </p:nvSpPr>
        <p:spPr/>
        <p:txBody>
          <a:bodyPr/>
          <a:lstStyle/>
          <a:p>
            <a:pPr>
              <a:defRPr/>
            </a:pPr>
            <a:fld id="{183AD5EF-FFE7-4BA8-BFEC-ADEDC3895A21}" type="slidenum">
              <a:rPr lang="en-US" smtClean="0">
                <a:ea typeface="ＭＳ Ｐゴシック" pitchFamily="34" charset="-128"/>
              </a:rPr>
              <a:pPr>
                <a:defRPr/>
              </a:pPr>
              <a:t>8</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dirty="0" smtClean="0">
              <a:ea typeface="ＭＳ Ｐゴシック" pitchFamily="34" charset="-128"/>
            </a:endParaRPr>
          </a:p>
        </p:txBody>
      </p:sp>
      <p:sp>
        <p:nvSpPr>
          <p:cNvPr id="61444" name="Slide Number Placeholder 3"/>
          <p:cNvSpPr>
            <a:spLocks noGrp="1"/>
          </p:cNvSpPr>
          <p:nvPr>
            <p:ph type="sldNum" sz="quarter" idx="5"/>
          </p:nvPr>
        </p:nvSpPr>
        <p:spPr/>
        <p:txBody>
          <a:bodyPr/>
          <a:lstStyle/>
          <a:p>
            <a:pPr>
              <a:defRPr/>
            </a:pPr>
            <a:fld id="{183AD5EF-FFE7-4BA8-BFEC-ADEDC3895A21}" type="slidenum">
              <a:rPr lang="en-US" smtClean="0">
                <a:ea typeface="ＭＳ Ｐゴシック" pitchFamily="34" charset="-128"/>
              </a:rPr>
              <a:pPr>
                <a:defRPr/>
              </a:pPr>
              <a:t>9</a:t>
            </a:fld>
            <a:endParaRPr lang="en-US" dirty="0" smtClean="0">
              <a:ea typeface="ＭＳ Ｐゴシック" pitchFamily="34" charset="-128"/>
            </a:endParaRPr>
          </a:p>
        </p:txBody>
      </p:sp>
      <p:sp>
        <p:nvSpPr>
          <p:cNvPr id="2" name="Date Placeholder 1"/>
          <p:cNvSpPr>
            <a:spLocks noGrp="1"/>
          </p:cNvSpPr>
          <p:nvPr>
            <p:ph type="dt" idx="10"/>
          </p:nvPr>
        </p:nvSpPr>
        <p:spPr/>
        <p:txBody>
          <a:bodyPr/>
          <a:lstStyle/>
          <a:p>
            <a:pPr>
              <a:defRPr/>
            </a:pP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24740A1-F33B-4C5E-85BC-15F7B5BF8BC1}" type="slidenum">
              <a:rPr lang="en-US" smtClean="0"/>
              <a:pPr>
                <a:defRPr/>
              </a:pPr>
              <a:t>13</a:t>
            </a:fld>
            <a:endParaRPr lang="en-US" dirty="0"/>
          </a:p>
        </p:txBody>
      </p:sp>
      <p:sp>
        <p:nvSpPr>
          <p:cNvPr id="5" name="Date Placeholder 4"/>
          <p:cNvSpPr>
            <a:spLocks noGrp="1"/>
          </p:cNvSpPr>
          <p:nvPr>
            <p:ph type="dt" idx="11"/>
          </p:nvPr>
        </p:nvSpPr>
        <p:spPr/>
        <p:txBody>
          <a:bodyPr/>
          <a:lstStyle/>
          <a:p>
            <a:pPr>
              <a:defRPr/>
            </a:pP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3"/>
          <p:cNvSpPr>
            <a:spLocks noChangeArrowheads="1"/>
          </p:cNvSpPr>
          <p:nvPr userDrawn="1"/>
        </p:nvSpPr>
        <p:spPr bwMode="auto">
          <a:xfrm>
            <a:off x="0" y="0"/>
            <a:ext cx="9144000" cy="3810000"/>
          </a:xfrm>
          <a:prstGeom prst="rect">
            <a:avLst/>
          </a:prstGeom>
          <a:solidFill>
            <a:srgbClr val="CCCCCC"/>
          </a:solidFill>
          <a:ln w="9525">
            <a:noFill/>
            <a:miter lim="800000"/>
            <a:headEnd/>
            <a:tailEnd/>
          </a:ln>
          <a:effectLst>
            <a:outerShdw dist="12700" dir="2700000" algn="ctr" rotWithShape="0">
              <a:srgbClr val="808080">
                <a:alpha val="35001"/>
              </a:srgbClr>
            </a:outerShdw>
          </a:effectLst>
        </p:spPr>
        <p:txBody>
          <a:bodyPr anchor="ctr">
            <a:spAutoFit/>
          </a:bodyPr>
          <a:lstStyle/>
          <a:p>
            <a:pPr>
              <a:spcBef>
                <a:spcPct val="50000"/>
              </a:spcBef>
              <a:defRPr/>
            </a:pPr>
            <a:endParaRPr lang="en-US" dirty="0">
              <a:ea typeface="ＭＳ Ｐゴシック" pitchFamily="48" charset="-128"/>
            </a:endParaRPr>
          </a:p>
        </p:txBody>
      </p:sp>
      <p:pic>
        <p:nvPicPr>
          <p:cNvPr id="5" name="Picture 27"/>
          <p:cNvPicPr>
            <a:picLocks noChangeAspect="1" noChangeArrowheads="1"/>
          </p:cNvPicPr>
          <p:nvPr userDrawn="1"/>
        </p:nvPicPr>
        <p:blipFill>
          <a:blip r:embed="rId2" cstate="print"/>
          <a:srcRect/>
          <a:stretch>
            <a:fillRect/>
          </a:stretch>
        </p:blipFill>
        <p:spPr bwMode="auto">
          <a:xfrm>
            <a:off x="1371600" y="3886200"/>
            <a:ext cx="5715000" cy="2257425"/>
          </a:xfrm>
          <a:prstGeom prst="rect">
            <a:avLst/>
          </a:prstGeom>
          <a:noFill/>
          <a:ln w="9525">
            <a:noFill/>
            <a:miter lim="800000"/>
            <a:headEnd/>
            <a:tailEnd/>
          </a:ln>
        </p:spPr>
      </p:pic>
      <p:sp>
        <p:nvSpPr>
          <p:cNvPr id="6" name="Rectangle 28"/>
          <p:cNvSpPr>
            <a:spLocks noChangeArrowheads="1"/>
          </p:cNvSpPr>
          <p:nvPr userDrawn="1"/>
        </p:nvSpPr>
        <p:spPr bwMode="auto">
          <a:xfrm>
            <a:off x="1295400" y="6248400"/>
            <a:ext cx="5873750" cy="366713"/>
          </a:xfrm>
          <a:prstGeom prst="rect">
            <a:avLst/>
          </a:prstGeom>
          <a:noFill/>
          <a:ln w="9525">
            <a:noFill/>
            <a:miter lim="800000"/>
            <a:headEnd/>
            <a:tailEnd/>
          </a:ln>
          <a:effectLst/>
        </p:spPr>
        <p:txBody>
          <a:bodyPr wrap="none">
            <a:spAutoFit/>
          </a:bodyPr>
          <a:lstStyle/>
          <a:p>
            <a:pPr>
              <a:defRPr/>
            </a:pPr>
            <a:r>
              <a:rPr lang="en-US" i="1" dirty="0">
                <a:solidFill>
                  <a:srgbClr val="CC0000"/>
                </a:solidFill>
                <a:ea typeface="ＭＳ Ｐゴシック" pitchFamily="48" charset="-128"/>
              </a:rPr>
              <a:t>Rebuilding Lives, Sharing Knowledge, Shaping Systems</a:t>
            </a:r>
          </a:p>
        </p:txBody>
      </p:sp>
      <p:sp>
        <p:nvSpPr>
          <p:cNvPr id="8195" name="Rectangle 3"/>
          <p:cNvSpPr>
            <a:spLocks noGrp="1" noChangeArrowheads="1"/>
          </p:cNvSpPr>
          <p:nvPr>
            <p:ph type="ctrTitle"/>
          </p:nvPr>
        </p:nvSpPr>
        <p:spPr>
          <a:xfrm>
            <a:off x="381000" y="762000"/>
            <a:ext cx="8229600" cy="974725"/>
          </a:xfrm>
        </p:spPr>
        <p:txBody>
          <a:bodyPr lIns="0" tIns="0" rIns="0" bIns="0" anchor="t"/>
          <a:lstStyle>
            <a:lvl1pPr algn="ctr">
              <a:lnSpc>
                <a:spcPct val="90000"/>
              </a:lnSpc>
              <a:defRPr sz="4000"/>
            </a:lvl1pPr>
          </a:lstStyle>
          <a:p>
            <a:r>
              <a:rPr lang="en-US"/>
              <a:t>Click to edit </a:t>
            </a:r>
            <a:br>
              <a:rPr lang="en-US"/>
            </a:br>
            <a:r>
              <a:rPr lang="en-US"/>
              <a:t>Master title style</a:t>
            </a:r>
          </a:p>
        </p:txBody>
      </p:sp>
      <p:sp>
        <p:nvSpPr>
          <p:cNvPr id="8196" name="Rectangle 4"/>
          <p:cNvSpPr>
            <a:spLocks noGrp="1" noChangeArrowheads="1"/>
          </p:cNvSpPr>
          <p:nvPr>
            <p:ph type="subTitle" idx="1"/>
          </p:nvPr>
        </p:nvSpPr>
        <p:spPr>
          <a:xfrm>
            <a:off x="1219200" y="2209800"/>
            <a:ext cx="6553200" cy="304800"/>
          </a:xfrm>
        </p:spPr>
        <p:txBody>
          <a:bodyPr lIns="0" tIns="0" rIns="0" bIns="0"/>
          <a:lstStyle>
            <a:lvl1pPr marL="0" indent="0" algn="ctr">
              <a:lnSpc>
                <a:spcPct val="75000"/>
              </a:lnSpc>
              <a:buFontTx/>
              <a:buNone/>
              <a:defRPr sz="1800">
                <a:solidFill>
                  <a:srgbClr val="3E260C"/>
                </a:solidFill>
              </a:defRPr>
            </a:lvl1pPr>
          </a:lstStyle>
          <a:p>
            <a:r>
              <a:rPr lang="en-US"/>
              <a:t>Click to edit Master </a:t>
            </a:r>
          </a:p>
          <a:p>
            <a:r>
              <a:rPr lang="en-US"/>
              <a:t>subtitle style</a:t>
            </a:r>
          </a:p>
        </p:txBody>
      </p:sp>
      <p:sp>
        <p:nvSpPr>
          <p:cNvPr id="7" name="Rectangle 5"/>
          <p:cNvSpPr>
            <a:spLocks noGrp="1" noChangeArrowheads="1"/>
          </p:cNvSpPr>
          <p:nvPr>
            <p:ph type="dt" sz="half" idx="10"/>
          </p:nvPr>
        </p:nvSpPr>
        <p:spPr bwMode="auto">
          <a:xfrm>
            <a:off x="2120900" y="3429000"/>
            <a:ext cx="4751388" cy="304800"/>
          </a:xfrm>
          <a:prstGeom prst="rect">
            <a:avLst/>
          </a:prstGeom>
          <a:ln>
            <a:miter lim="800000"/>
            <a:headEnd/>
            <a:tailEnd/>
          </a:ln>
        </p:spPr>
        <p:txBody>
          <a:bodyPr vert="horz" wrap="square" lIns="0" tIns="0" rIns="0" bIns="0" numCol="1" anchor="t" anchorCtr="0" compatLnSpc="1">
            <a:prstTxWarp prst="textNoShape">
              <a:avLst/>
            </a:prstTxWarp>
          </a:bodyPr>
          <a:lstStyle>
            <a:lvl1pPr algn="ctr" eaLnBrk="0" hangingPunct="0">
              <a:spcBef>
                <a:spcPct val="0"/>
              </a:spcBef>
              <a:defRPr sz="1000">
                <a:solidFill>
                  <a:srgbClr val="3E260C"/>
                </a:solidFill>
                <a:latin typeface="+mn-lt"/>
                <a:ea typeface="ＭＳ Ｐゴシック" pitchFamily="48" charset="-128"/>
                <a:cs typeface="+mn-cs"/>
              </a:defRPr>
            </a:lvl1pPr>
          </a:lstStyle>
          <a:p>
            <a:pPr>
              <a:defRPr/>
            </a:pPr>
            <a:r>
              <a:rPr lang="en-US" smtClean="0"/>
              <a:t>March 26, 2013</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7D863F21-DE1B-4770-A884-D69AFBF08EB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115888"/>
            <a:ext cx="2095500" cy="5599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115888"/>
            <a:ext cx="6134100" cy="5599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1FB48167-8CC0-4C4E-AC10-FD5FF4F2006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15888"/>
            <a:ext cx="83820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219200"/>
            <a:ext cx="41148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219200"/>
            <a:ext cx="41148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D7266AAE-DB40-4D64-801A-15EEE37943D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D23F9C94-1FE5-4E64-9846-11061A667AA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sldNum" sz="quarter" idx="10"/>
          </p:nvPr>
        </p:nvSpPr>
        <p:spPr>
          <a:ln/>
        </p:spPr>
        <p:txBody>
          <a:bodyPr/>
          <a:lstStyle>
            <a:lvl1pPr>
              <a:defRPr/>
            </a:lvl1pPr>
          </a:lstStyle>
          <a:p>
            <a:pPr>
              <a:defRPr/>
            </a:pPr>
            <a:fld id="{AD27164F-B6B2-4D50-AEFB-E11985652BA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219200"/>
            <a:ext cx="411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219200"/>
            <a:ext cx="411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69074EC0-C5D0-4A11-9C82-AA6DCFEBF0A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sldNum" sz="quarter" idx="10"/>
          </p:nvPr>
        </p:nvSpPr>
        <p:spPr>
          <a:ln/>
        </p:spPr>
        <p:txBody>
          <a:bodyPr/>
          <a:lstStyle>
            <a:lvl1pPr>
              <a:defRPr/>
            </a:lvl1pPr>
          </a:lstStyle>
          <a:p>
            <a:pPr>
              <a:defRPr/>
            </a:pPr>
            <a:fld id="{E84DBD0C-24EC-4D27-B17B-991DB7CD4F9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sldNum" sz="quarter" idx="10"/>
          </p:nvPr>
        </p:nvSpPr>
        <p:spPr>
          <a:ln/>
        </p:spPr>
        <p:txBody>
          <a:bodyPr/>
          <a:lstStyle>
            <a:lvl1pPr>
              <a:defRPr/>
            </a:lvl1pPr>
          </a:lstStyle>
          <a:p>
            <a:pPr>
              <a:defRPr/>
            </a:pPr>
            <a:fld id="{67818B15-D4CC-4E30-9588-22F5267928A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sldNum" sz="quarter" idx="10"/>
          </p:nvPr>
        </p:nvSpPr>
        <p:spPr>
          <a:ln/>
        </p:spPr>
        <p:txBody>
          <a:bodyPr/>
          <a:lstStyle>
            <a:lvl1pPr>
              <a:defRPr/>
            </a:lvl1pPr>
          </a:lstStyle>
          <a:p>
            <a:pPr>
              <a:defRPr/>
            </a:pPr>
            <a:fld id="{72FB117E-C520-4279-B380-4FB542CDCC3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6D9097D6-6885-4BB3-9D3E-01E9E4D3A0F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40A375A9-48DC-4540-8CA4-7EB3144A15C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2" name="Rectangle 18"/>
          <p:cNvSpPr>
            <a:spLocks noChangeArrowheads="1"/>
          </p:cNvSpPr>
          <p:nvPr/>
        </p:nvSpPr>
        <p:spPr bwMode="auto">
          <a:xfrm>
            <a:off x="0" y="0"/>
            <a:ext cx="9144000" cy="914400"/>
          </a:xfrm>
          <a:prstGeom prst="rect">
            <a:avLst/>
          </a:prstGeom>
          <a:gradFill rotWithShape="0">
            <a:gsLst>
              <a:gs pos="0">
                <a:srgbClr val="CCCCCC"/>
              </a:gs>
              <a:gs pos="100000">
                <a:srgbClr val="CCCCCC">
                  <a:gamma/>
                  <a:shade val="80392"/>
                  <a:invGamma/>
                </a:srgbClr>
              </a:gs>
            </a:gsLst>
            <a:lin ang="5400000" scaled="1"/>
          </a:gradFill>
          <a:ln w="9525">
            <a:noFill/>
            <a:miter lim="800000"/>
            <a:headEnd/>
            <a:tailEnd/>
          </a:ln>
          <a:effectLst>
            <a:outerShdw dist="12700" dir="2700000" algn="ctr" rotWithShape="0">
              <a:srgbClr val="808080">
                <a:alpha val="35001"/>
              </a:srgbClr>
            </a:outerShdw>
          </a:effectLst>
        </p:spPr>
        <p:txBody>
          <a:bodyPr anchor="ctr">
            <a:spAutoFit/>
          </a:bodyPr>
          <a:lstStyle/>
          <a:p>
            <a:pPr>
              <a:spcBef>
                <a:spcPct val="50000"/>
              </a:spcBef>
              <a:defRPr/>
            </a:pPr>
            <a:endParaRPr lang="en-US" dirty="0">
              <a:ea typeface="ＭＳ Ｐゴシック" pitchFamily="48" charset="-128"/>
            </a:endParaRPr>
          </a:p>
        </p:txBody>
      </p:sp>
      <p:sp>
        <p:nvSpPr>
          <p:cNvPr id="1027" name="Rectangle 2"/>
          <p:cNvSpPr>
            <a:spLocks noGrp="1" noChangeArrowheads="1"/>
          </p:cNvSpPr>
          <p:nvPr>
            <p:ph type="title"/>
          </p:nvPr>
        </p:nvSpPr>
        <p:spPr bwMode="auto">
          <a:xfrm>
            <a:off x="304800" y="115888"/>
            <a:ext cx="83820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304800" y="1219200"/>
            <a:ext cx="83820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0" name="Rectangle 16"/>
          <p:cNvSpPr>
            <a:spLocks noGrp="1" noChangeArrowheads="1"/>
          </p:cNvSpPr>
          <p:nvPr>
            <p:ph type="sldNum" sz="quarter" idx="4"/>
          </p:nvPr>
        </p:nvSpPr>
        <p:spPr bwMode="auto">
          <a:xfrm>
            <a:off x="8466138" y="6477000"/>
            <a:ext cx="304800" cy="198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spcBef>
                <a:spcPct val="50000"/>
              </a:spcBef>
              <a:defRPr sz="700">
                <a:solidFill>
                  <a:srgbClr val="9D1B29"/>
                </a:solidFill>
                <a:latin typeface="Arial" charset="0"/>
                <a:ea typeface="ＭＳ Ｐゴシック" pitchFamily="48" charset="-128"/>
                <a:cs typeface="+mn-cs"/>
              </a:defRPr>
            </a:lvl1pPr>
          </a:lstStyle>
          <a:p>
            <a:pPr>
              <a:defRPr/>
            </a:pPr>
            <a:fld id="{6486C86E-26A4-49ED-8E02-1E5754292B8D}" type="slidenum">
              <a:rPr lang="en-US"/>
              <a:pPr>
                <a:defRPr/>
              </a:pPr>
              <a:t>‹#›</a:t>
            </a:fld>
            <a:endParaRPr lang="en-US" dirty="0"/>
          </a:p>
        </p:txBody>
      </p:sp>
      <p:sp>
        <p:nvSpPr>
          <p:cNvPr id="1047" name="Line 23"/>
          <p:cNvSpPr>
            <a:spLocks noChangeShapeType="1"/>
          </p:cNvSpPr>
          <p:nvPr/>
        </p:nvSpPr>
        <p:spPr bwMode="auto">
          <a:xfrm>
            <a:off x="304800" y="5867400"/>
            <a:ext cx="8382000" cy="0"/>
          </a:xfrm>
          <a:prstGeom prst="line">
            <a:avLst/>
          </a:prstGeom>
          <a:noFill/>
          <a:ln w="12700">
            <a:solidFill>
              <a:schemeClr val="bg2"/>
            </a:solidFill>
            <a:round/>
            <a:headEnd/>
            <a:tailEnd/>
          </a:ln>
          <a:effectLst/>
        </p:spPr>
        <p:txBody>
          <a:bodyPr wrap="none" anchor="ctr">
            <a:spAutoFit/>
          </a:bodyPr>
          <a:lstStyle/>
          <a:p>
            <a:pPr>
              <a:spcBef>
                <a:spcPct val="50000"/>
              </a:spcBef>
              <a:defRPr/>
            </a:pPr>
            <a:endParaRPr lang="en-US" dirty="0">
              <a:ea typeface="ＭＳ Ｐゴシック" pitchFamily="48" charset="-128"/>
            </a:endParaRPr>
          </a:p>
        </p:txBody>
      </p:sp>
      <p:grpSp>
        <p:nvGrpSpPr>
          <p:cNvPr id="1031" name="Group 25"/>
          <p:cNvGrpSpPr>
            <a:grpSpLocks/>
          </p:cNvGrpSpPr>
          <p:nvPr/>
        </p:nvGrpSpPr>
        <p:grpSpPr bwMode="auto">
          <a:xfrm>
            <a:off x="304800" y="6019800"/>
            <a:ext cx="762000" cy="725488"/>
            <a:chOff x="192" y="3792"/>
            <a:chExt cx="480" cy="457"/>
          </a:xfrm>
        </p:grpSpPr>
        <p:pic>
          <p:nvPicPr>
            <p:cNvPr id="1032" name="Picture 17"/>
            <p:cNvPicPr>
              <a:picLocks noChangeAspect="1" noChangeArrowheads="1"/>
            </p:cNvPicPr>
            <p:nvPr userDrawn="1"/>
          </p:nvPicPr>
          <p:blipFill>
            <a:blip r:embed="rId14" cstate="print"/>
            <a:srcRect r="69022" b="20837"/>
            <a:stretch>
              <a:fillRect/>
            </a:stretch>
          </p:blipFill>
          <p:spPr bwMode="auto">
            <a:xfrm>
              <a:off x="192" y="3792"/>
              <a:ext cx="432" cy="457"/>
            </a:xfrm>
            <a:prstGeom prst="rect">
              <a:avLst/>
            </a:prstGeom>
            <a:noFill/>
            <a:ln w="9525">
              <a:solidFill>
                <a:schemeClr val="bg1"/>
              </a:solidFill>
              <a:miter lim="800000"/>
              <a:headEnd/>
              <a:tailEnd/>
            </a:ln>
          </p:spPr>
        </p:pic>
        <p:sp>
          <p:nvSpPr>
            <p:cNvPr id="1048" name="Rectangle 24"/>
            <p:cNvSpPr>
              <a:spLocks noChangeArrowheads="1"/>
            </p:cNvSpPr>
            <p:nvPr userDrawn="1"/>
          </p:nvSpPr>
          <p:spPr bwMode="auto">
            <a:xfrm>
              <a:off x="576" y="3984"/>
              <a:ext cx="96" cy="192"/>
            </a:xfrm>
            <a:prstGeom prst="rect">
              <a:avLst/>
            </a:prstGeom>
            <a:solidFill>
              <a:schemeClr val="bg1"/>
            </a:solidFill>
            <a:ln w="9525">
              <a:noFill/>
              <a:miter lim="800000"/>
              <a:headEnd/>
              <a:tailEnd/>
            </a:ln>
            <a:effectLst/>
          </p:spPr>
          <p:txBody>
            <a:bodyPr wrap="none" anchor="ctr">
              <a:spAutoFit/>
            </a:bodyPr>
            <a:lstStyle/>
            <a:p>
              <a:pPr>
                <a:spcBef>
                  <a:spcPct val="50000"/>
                </a:spcBef>
                <a:defRPr/>
              </a:pPr>
              <a:endParaRPr lang="en-US" dirty="0">
                <a:ea typeface="ＭＳ Ｐゴシック" pitchFamily="48" charset="-128"/>
              </a:endParaRPr>
            </a:p>
          </p:txBody>
        </p:sp>
      </p:grpSp>
    </p:spTree>
  </p:cSld>
  <p:clrMap bg1="lt1" tx1="dk1" bg2="lt2" tx2="dk2" accent1="accent1" accent2="accent2" accent3="accent3" accent4="accent4" accent5="accent5" accent6="accent6" hlink="hlink" folHlink="folHlink"/>
  <p:sldLayoutIdLst>
    <p:sldLayoutId id="2147484059"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Lst>
  <p:hf sldNum="0" hdr="0" ftr="0" dt="0"/>
  <p:txStyles>
    <p:titleStyle>
      <a:lvl1pPr algn="l" rtl="0" eaLnBrk="0" fontAlgn="base" hangingPunct="0">
        <a:lnSpc>
          <a:spcPct val="80000"/>
        </a:lnSpc>
        <a:spcBef>
          <a:spcPct val="0"/>
        </a:spcBef>
        <a:spcAft>
          <a:spcPct val="0"/>
        </a:spcAft>
        <a:defRPr sz="2600">
          <a:solidFill>
            <a:srgbClr val="3E260C"/>
          </a:solidFill>
          <a:latin typeface="+mj-lt"/>
          <a:ea typeface="+mj-ea"/>
          <a:cs typeface="+mj-cs"/>
        </a:defRPr>
      </a:lvl1pPr>
      <a:lvl2pPr algn="l" rtl="0" eaLnBrk="0" fontAlgn="base" hangingPunct="0">
        <a:lnSpc>
          <a:spcPct val="80000"/>
        </a:lnSpc>
        <a:spcBef>
          <a:spcPct val="0"/>
        </a:spcBef>
        <a:spcAft>
          <a:spcPct val="0"/>
        </a:spcAft>
        <a:defRPr sz="2600">
          <a:solidFill>
            <a:srgbClr val="3E260C"/>
          </a:solidFill>
          <a:latin typeface="Trebuchet MS" pitchFamily="34" charset="0"/>
          <a:ea typeface="ＭＳ Ｐゴシック" pitchFamily="48" charset="-128"/>
        </a:defRPr>
      </a:lvl2pPr>
      <a:lvl3pPr algn="l" rtl="0" eaLnBrk="0" fontAlgn="base" hangingPunct="0">
        <a:lnSpc>
          <a:spcPct val="80000"/>
        </a:lnSpc>
        <a:spcBef>
          <a:spcPct val="0"/>
        </a:spcBef>
        <a:spcAft>
          <a:spcPct val="0"/>
        </a:spcAft>
        <a:defRPr sz="2600">
          <a:solidFill>
            <a:srgbClr val="3E260C"/>
          </a:solidFill>
          <a:latin typeface="Trebuchet MS" pitchFamily="34" charset="0"/>
          <a:ea typeface="ＭＳ Ｐゴシック" pitchFamily="48" charset="-128"/>
        </a:defRPr>
      </a:lvl3pPr>
      <a:lvl4pPr algn="l" rtl="0" eaLnBrk="0" fontAlgn="base" hangingPunct="0">
        <a:lnSpc>
          <a:spcPct val="80000"/>
        </a:lnSpc>
        <a:spcBef>
          <a:spcPct val="0"/>
        </a:spcBef>
        <a:spcAft>
          <a:spcPct val="0"/>
        </a:spcAft>
        <a:defRPr sz="2600">
          <a:solidFill>
            <a:srgbClr val="3E260C"/>
          </a:solidFill>
          <a:latin typeface="Trebuchet MS" pitchFamily="34" charset="0"/>
          <a:ea typeface="ＭＳ Ｐゴシック" pitchFamily="48" charset="-128"/>
        </a:defRPr>
      </a:lvl4pPr>
      <a:lvl5pPr algn="l" rtl="0" eaLnBrk="0" fontAlgn="base" hangingPunct="0">
        <a:lnSpc>
          <a:spcPct val="80000"/>
        </a:lnSpc>
        <a:spcBef>
          <a:spcPct val="0"/>
        </a:spcBef>
        <a:spcAft>
          <a:spcPct val="0"/>
        </a:spcAft>
        <a:defRPr sz="2600">
          <a:solidFill>
            <a:srgbClr val="3E260C"/>
          </a:solidFill>
          <a:latin typeface="Trebuchet MS" pitchFamily="34" charset="0"/>
          <a:ea typeface="ＭＳ Ｐゴシック" pitchFamily="48" charset="-128"/>
        </a:defRPr>
      </a:lvl5pPr>
      <a:lvl6pPr marL="457200" algn="l" rtl="0" fontAlgn="base">
        <a:lnSpc>
          <a:spcPct val="80000"/>
        </a:lnSpc>
        <a:spcBef>
          <a:spcPct val="0"/>
        </a:spcBef>
        <a:spcAft>
          <a:spcPct val="0"/>
        </a:spcAft>
        <a:defRPr sz="2600">
          <a:solidFill>
            <a:srgbClr val="3E260C"/>
          </a:solidFill>
          <a:latin typeface="Trebuchet MS" pitchFamily="34" charset="0"/>
          <a:ea typeface="ＭＳ Ｐゴシック" pitchFamily="48" charset="-128"/>
        </a:defRPr>
      </a:lvl6pPr>
      <a:lvl7pPr marL="914400" algn="l" rtl="0" fontAlgn="base">
        <a:lnSpc>
          <a:spcPct val="80000"/>
        </a:lnSpc>
        <a:spcBef>
          <a:spcPct val="0"/>
        </a:spcBef>
        <a:spcAft>
          <a:spcPct val="0"/>
        </a:spcAft>
        <a:defRPr sz="2600">
          <a:solidFill>
            <a:srgbClr val="3E260C"/>
          </a:solidFill>
          <a:latin typeface="Trebuchet MS" pitchFamily="34" charset="0"/>
          <a:ea typeface="ＭＳ Ｐゴシック" pitchFamily="48" charset="-128"/>
        </a:defRPr>
      </a:lvl7pPr>
      <a:lvl8pPr marL="1371600" algn="l" rtl="0" fontAlgn="base">
        <a:lnSpc>
          <a:spcPct val="80000"/>
        </a:lnSpc>
        <a:spcBef>
          <a:spcPct val="0"/>
        </a:spcBef>
        <a:spcAft>
          <a:spcPct val="0"/>
        </a:spcAft>
        <a:defRPr sz="2600">
          <a:solidFill>
            <a:srgbClr val="3E260C"/>
          </a:solidFill>
          <a:latin typeface="Trebuchet MS" pitchFamily="34" charset="0"/>
          <a:ea typeface="ＭＳ Ｐゴシック" pitchFamily="48" charset="-128"/>
        </a:defRPr>
      </a:lvl8pPr>
      <a:lvl9pPr marL="1828800" algn="l" rtl="0" fontAlgn="base">
        <a:lnSpc>
          <a:spcPct val="80000"/>
        </a:lnSpc>
        <a:spcBef>
          <a:spcPct val="0"/>
        </a:spcBef>
        <a:spcAft>
          <a:spcPct val="0"/>
        </a:spcAft>
        <a:defRPr sz="2600">
          <a:solidFill>
            <a:srgbClr val="3E260C"/>
          </a:solidFill>
          <a:latin typeface="Trebuchet MS" pitchFamily="34" charset="0"/>
          <a:ea typeface="ＭＳ Ｐゴシック" pitchFamily="48" charset="-128"/>
        </a:defRPr>
      </a:lvl9pPr>
    </p:titleStyle>
    <p:bodyStyle>
      <a:lvl1pPr marL="215900" indent="-215900" algn="l" rtl="0" eaLnBrk="0" fontAlgn="base" hangingPunct="0">
        <a:lnSpc>
          <a:spcPct val="115000"/>
        </a:lnSpc>
        <a:spcBef>
          <a:spcPct val="30000"/>
        </a:spcBef>
        <a:spcAft>
          <a:spcPct val="20000"/>
        </a:spcAft>
        <a:buClr>
          <a:schemeClr val="bg1"/>
        </a:buClr>
        <a:buChar char="•"/>
        <a:defRPr sz="2400">
          <a:solidFill>
            <a:srgbClr val="9D1B29"/>
          </a:solidFill>
          <a:latin typeface="+mn-lt"/>
          <a:ea typeface="+mn-ea"/>
          <a:cs typeface="+mn-cs"/>
        </a:defRPr>
      </a:lvl1pPr>
      <a:lvl2pPr marL="596900" indent="-190500" algn="l" rtl="0" eaLnBrk="0" fontAlgn="base" hangingPunct="0">
        <a:lnSpc>
          <a:spcPct val="115000"/>
        </a:lnSpc>
        <a:spcBef>
          <a:spcPct val="10000"/>
        </a:spcBef>
        <a:spcAft>
          <a:spcPct val="35000"/>
        </a:spcAft>
        <a:buFont typeface="Wingdings" pitchFamily="2" charset="2"/>
        <a:buChar char="§"/>
        <a:defRPr sz="2000">
          <a:solidFill>
            <a:srgbClr val="333333"/>
          </a:solidFill>
          <a:latin typeface="+mn-lt"/>
          <a:ea typeface="+mn-ea"/>
        </a:defRPr>
      </a:lvl2pPr>
      <a:lvl3pPr marL="787400" indent="127000" algn="l" rtl="0" eaLnBrk="0" fontAlgn="base" hangingPunct="0">
        <a:lnSpc>
          <a:spcPct val="115000"/>
        </a:lnSpc>
        <a:spcBef>
          <a:spcPct val="0"/>
        </a:spcBef>
        <a:spcAft>
          <a:spcPct val="30000"/>
        </a:spcAft>
        <a:buClr>
          <a:schemeClr val="bg2"/>
        </a:buClr>
        <a:buChar char="•"/>
        <a:defRPr sz="2400" i="1">
          <a:solidFill>
            <a:srgbClr val="9A9A9A"/>
          </a:solidFill>
          <a:latin typeface="+mn-lt"/>
          <a:ea typeface="+mn-ea"/>
        </a:defRPr>
      </a:lvl3pPr>
      <a:lvl4pPr marL="977900" indent="393700" algn="l" rtl="0" eaLnBrk="0" fontAlgn="base" hangingPunct="0">
        <a:lnSpc>
          <a:spcPct val="115000"/>
        </a:lnSpc>
        <a:spcBef>
          <a:spcPct val="20000"/>
        </a:spcBef>
        <a:spcAft>
          <a:spcPct val="0"/>
        </a:spcAft>
        <a:buChar char="–"/>
        <a:defRPr sz="1600" i="1">
          <a:solidFill>
            <a:srgbClr val="9A9A9A"/>
          </a:solidFill>
          <a:latin typeface="+mn-lt"/>
          <a:ea typeface="+mn-ea"/>
        </a:defRPr>
      </a:lvl4pPr>
      <a:lvl5pPr marL="1168400" indent="660400" algn="l" rtl="0" eaLnBrk="0" fontAlgn="base" hangingPunct="0">
        <a:lnSpc>
          <a:spcPct val="115000"/>
        </a:lnSpc>
        <a:spcBef>
          <a:spcPct val="20000"/>
        </a:spcBef>
        <a:spcAft>
          <a:spcPct val="0"/>
        </a:spcAft>
        <a:buChar char="»"/>
        <a:defRPr sz="1600" i="1">
          <a:solidFill>
            <a:srgbClr val="9A9A9A"/>
          </a:solidFill>
          <a:latin typeface="+mn-lt"/>
          <a:ea typeface="+mn-ea"/>
        </a:defRPr>
      </a:lvl5pPr>
      <a:lvl6pPr marL="1625600" algn="l" rtl="0" fontAlgn="base">
        <a:lnSpc>
          <a:spcPct val="115000"/>
        </a:lnSpc>
        <a:spcBef>
          <a:spcPct val="20000"/>
        </a:spcBef>
        <a:spcAft>
          <a:spcPct val="0"/>
        </a:spcAft>
        <a:defRPr sz="1600" i="1">
          <a:solidFill>
            <a:srgbClr val="9A9A9A"/>
          </a:solidFill>
          <a:latin typeface="+mn-lt"/>
          <a:ea typeface="+mn-ea"/>
        </a:defRPr>
      </a:lvl6pPr>
      <a:lvl7pPr marL="2082800" algn="l" rtl="0" fontAlgn="base">
        <a:lnSpc>
          <a:spcPct val="115000"/>
        </a:lnSpc>
        <a:spcBef>
          <a:spcPct val="20000"/>
        </a:spcBef>
        <a:spcAft>
          <a:spcPct val="0"/>
        </a:spcAft>
        <a:defRPr sz="1600" i="1">
          <a:solidFill>
            <a:srgbClr val="9A9A9A"/>
          </a:solidFill>
          <a:latin typeface="+mn-lt"/>
          <a:ea typeface="+mn-ea"/>
        </a:defRPr>
      </a:lvl7pPr>
      <a:lvl8pPr marL="2540000" algn="l" rtl="0" fontAlgn="base">
        <a:lnSpc>
          <a:spcPct val="115000"/>
        </a:lnSpc>
        <a:spcBef>
          <a:spcPct val="20000"/>
        </a:spcBef>
        <a:spcAft>
          <a:spcPct val="0"/>
        </a:spcAft>
        <a:defRPr sz="1600" i="1">
          <a:solidFill>
            <a:srgbClr val="9A9A9A"/>
          </a:solidFill>
          <a:latin typeface="+mn-lt"/>
          <a:ea typeface="+mn-ea"/>
        </a:defRPr>
      </a:lvl8pPr>
      <a:lvl9pPr marL="2997200" algn="l" rtl="0" fontAlgn="base">
        <a:lnSpc>
          <a:spcPct val="115000"/>
        </a:lnSpc>
        <a:spcBef>
          <a:spcPct val="20000"/>
        </a:spcBef>
        <a:spcAft>
          <a:spcPct val="0"/>
        </a:spcAft>
        <a:defRPr sz="1600" i="1">
          <a:solidFill>
            <a:srgbClr val="9A9A9A"/>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package" Target="../embeddings/Microsoft_Word_Document1.docx"/><Relationship Id="rId5"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www.cthmis.com/site" TargetMode="Externa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1.xml"/><Relationship Id="rId4" Type="http://schemas.openxmlformats.org/officeDocument/2006/relationships/oleObject" Target="../embeddings/oleObject2.bin"/><Relationship Id="rId5" Type="http://schemas.openxmlformats.org/officeDocument/2006/relationships/package" Target="../embeddings/Microsoft_Word_Document2.docx"/><Relationship Id="rId6" Type="http://schemas.openxmlformats.org/officeDocument/2006/relationships/image" Target="../media/image5.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www.onecpd.info/" TargetMode="External"/><Relationship Id="rId4" Type="http://schemas.openxmlformats.org/officeDocument/2006/relationships/hyperlink" Target="http://www.naeh.org/" TargetMode="External"/><Relationship Id="rId1" Type="http://schemas.openxmlformats.org/officeDocument/2006/relationships/slideLayout" Target="../slideLayouts/slideLayout2.xml"/><Relationship Id="rId2" Type="http://schemas.openxmlformats.org/officeDocument/2006/relationships/hyperlink" Target="https://www.onecpd.info/resource/2002/coc-annual-performance-report-apr-virtual-training/"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63.xml.rels><?xml version="1.0" encoding="UTF-8" standalone="yes"?>
<Relationships xmlns="http://schemas.openxmlformats.org/package/2006/relationships"><Relationship Id="rId3" Type="http://schemas.openxmlformats.org/officeDocument/2006/relationships/hyperlink" Target="mailto:swagner@housinginnovations.us" TargetMode="External"/><Relationship Id="rId4" Type="http://schemas.openxmlformats.org/officeDocument/2006/relationships/hyperlink" Target="mailto:episaf@comcast.net" TargetMode="External"/><Relationship Id="rId5" Type="http://schemas.openxmlformats.org/officeDocument/2006/relationships/hyperlink" Target="mailto:myles.wensek@cucs.org" TargetMode="External"/><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6858000"/>
          </a:xfrm>
          <a:prstGeom prst="rect">
            <a:avLst/>
          </a:prstGeom>
          <a:noFill/>
          <a:ln w="9525">
            <a:noFill/>
            <a:miter lim="800000"/>
            <a:headEnd/>
            <a:tailEnd/>
          </a:ln>
        </p:spPr>
        <p:txBody>
          <a:bodyPr anchor="ctr">
            <a:spAutoFit/>
          </a:bodyPr>
          <a:lstStyle/>
          <a:p>
            <a:endParaRPr lang="en-US" dirty="0"/>
          </a:p>
        </p:txBody>
      </p:sp>
      <p:sp>
        <p:nvSpPr>
          <p:cNvPr id="3075" name="Rectangle 3"/>
          <p:cNvSpPr>
            <a:spLocks noGrp="1" noChangeArrowheads="1"/>
          </p:cNvSpPr>
          <p:nvPr>
            <p:ph type="ctrTitle"/>
          </p:nvPr>
        </p:nvSpPr>
        <p:spPr/>
        <p:txBody>
          <a:bodyPr/>
          <a:lstStyle/>
          <a:p>
            <a:pPr eaLnBrk="1" hangingPunct="1"/>
            <a:r>
              <a:rPr lang="en-US" dirty="0" smtClean="0"/>
              <a:t/>
            </a:r>
            <a:br>
              <a:rPr lang="en-US" dirty="0" smtClean="0"/>
            </a:br>
            <a:endParaRPr lang="en-US" dirty="0" smtClean="0"/>
          </a:p>
        </p:txBody>
      </p:sp>
      <p:sp>
        <p:nvSpPr>
          <p:cNvPr id="3076" name="Rectangle 4"/>
          <p:cNvSpPr>
            <a:spLocks noGrp="1" noChangeArrowheads="1"/>
          </p:cNvSpPr>
          <p:nvPr>
            <p:ph type="subTitle" idx="1"/>
          </p:nvPr>
        </p:nvSpPr>
        <p:spPr>
          <a:xfrm>
            <a:off x="1143000" y="838200"/>
            <a:ext cx="6553200" cy="2667000"/>
          </a:xfrm>
        </p:spPr>
        <p:txBody>
          <a:bodyPr/>
          <a:lstStyle/>
          <a:p>
            <a:pPr eaLnBrk="1" hangingPunct="1">
              <a:lnSpc>
                <a:spcPct val="65000"/>
              </a:lnSpc>
            </a:pPr>
            <a:endParaRPr lang="en-US" sz="1000" dirty="0" smtClean="0"/>
          </a:p>
          <a:p>
            <a:pPr eaLnBrk="1" hangingPunct="1">
              <a:lnSpc>
                <a:spcPct val="65000"/>
              </a:lnSpc>
            </a:pPr>
            <a:r>
              <a:rPr lang="en-US" sz="3200" dirty="0" smtClean="0"/>
              <a:t>Connecticut Balance of State</a:t>
            </a:r>
          </a:p>
          <a:p>
            <a:pPr eaLnBrk="1" hangingPunct="1">
              <a:lnSpc>
                <a:spcPct val="65000"/>
              </a:lnSpc>
            </a:pPr>
            <a:r>
              <a:rPr lang="en-US" sz="3200" dirty="0" smtClean="0"/>
              <a:t>Provider Meeting</a:t>
            </a:r>
          </a:p>
          <a:p>
            <a:pPr eaLnBrk="1" hangingPunct="1">
              <a:lnSpc>
                <a:spcPct val="65000"/>
              </a:lnSpc>
            </a:pPr>
            <a:r>
              <a:rPr lang="en-US" sz="3200" dirty="0" smtClean="0"/>
              <a:t>March 26, 2013</a:t>
            </a:r>
          </a:p>
          <a:p>
            <a:pPr eaLnBrk="1" hangingPunct="1">
              <a:lnSpc>
                <a:spcPct val="65000"/>
              </a:lnSpc>
            </a:pPr>
            <a:endParaRPr lang="en-US" sz="3200" dirty="0" smtClean="0"/>
          </a:p>
          <a:p>
            <a:pPr eaLnBrk="1" hangingPunct="1">
              <a:lnSpc>
                <a:spcPct val="65000"/>
              </a:lnSpc>
            </a:pPr>
            <a:endParaRPr lang="en-US" sz="2000" dirty="0" smtClean="0"/>
          </a:p>
          <a:p>
            <a:pPr eaLnBrk="1" hangingPunct="1">
              <a:lnSpc>
                <a:spcPct val="65000"/>
              </a:lnSpc>
            </a:pPr>
            <a:r>
              <a:rPr lang="en-US" sz="2000" b="1" dirty="0" smtClean="0"/>
              <a:t>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2012 CoC Scoring</a:t>
            </a:r>
            <a:endParaRPr lang="en-US" dirty="0"/>
          </a:p>
        </p:txBody>
      </p:sp>
      <p:graphicFrame>
        <p:nvGraphicFramePr>
          <p:cNvPr id="5" name="Content Placeholder 4"/>
          <p:cNvGraphicFramePr>
            <a:graphicFrameLocks noGrp="1"/>
          </p:cNvGraphicFramePr>
          <p:nvPr>
            <p:ph idx="1"/>
          </p:nvPr>
        </p:nvGraphicFramePr>
        <p:xfrm>
          <a:off x="304800" y="1219200"/>
          <a:ext cx="8382000" cy="5511571"/>
        </p:xfrm>
        <a:graphic>
          <a:graphicData uri="http://schemas.openxmlformats.org/drawingml/2006/table">
            <a:tbl>
              <a:tblPr firstRow="1" bandRow="1">
                <a:tableStyleId>{5C22544A-7EE6-4342-B048-85BDC9FD1C3A}</a:tableStyleId>
              </a:tblPr>
              <a:tblGrid>
                <a:gridCol w="3810000"/>
                <a:gridCol w="2209800"/>
                <a:gridCol w="2362200"/>
              </a:tblGrid>
              <a:tr h="442354">
                <a:tc>
                  <a:txBody>
                    <a:bodyPr/>
                    <a:lstStyle/>
                    <a:p>
                      <a:pPr marL="0" marR="0">
                        <a:lnSpc>
                          <a:spcPct val="115000"/>
                        </a:lnSpc>
                        <a:spcBef>
                          <a:spcPts val="0"/>
                        </a:spcBef>
                        <a:spcAft>
                          <a:spcPts val="0"/>
                        </a:spcAft>
                      </a:pPr>
                      <a:r>
                        <a:rPr lang="en-US" sz="2400" b="1" dirty="0">
                          <a:latin typeface="Calibri"/>
                          <a:ea typeface="Calibri"/>
                          <a:cs typeface="Times New Roman"/>
                        </a:rPr>
                        <a:t>Factor</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b="1" dirty="0">
                          <a:latin typeface="Calibri"/>
                          <a:ea typeface="Calibri"/>
                          <a:cs typeface="Times New Roman"/>
                        </a:rPr>
                        <a:t>2011 Points</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b="1" dirty="0">
                          <a:latin typeface="Calibri"/>
                          <a:ea typeface="Calibri"/>
                          <a:cs typeface="Times New Roman"/>
                        </a:rPr>
                        <a:t>2012 Points</a:t>
                      </a:r>
                      <a:endParaRPr lang="en-US" sz="1800" dirty="0">
                        <a:latin typeface="Calibri"/>
                        <a:ea typeface="Calibri"/>
                        <a:cs typeface="Times New Roman"/>
                      </a:endParaRPr>
                    </a:p>
                  </a:txBody>
                  <a:tcPr marL="68580" marR="68580" marT="0" marB="0" anchor="ctr"/>
                </a:tc>
              </a:tr>
              <a:tr h="442354">
                <a:tc>
                  <a:txBody>
                    <a:bodyPr/>
                    <a:lstStyle/>
                    <a:p>
                      <a:pPr marL="0" marR="0">
                        <a:lnSpc>
                          <a:spcPct val="115000"/>
                        </a:lnSpc>
                        <a:spcBef>
                          <a:spcPts val="0"/>
                        </a:spcBef>
                        <a:spcAft>
                          <a:spcPts val="0"/>
                        </a:spcAft>
                      </a:pPr>
                      <a:r>
                        <a:rPr lang="en-US" sz="2400" dirty="0">
                          <a:latin typeface="Calibri"/>
                          <a:ea typeface="Calibri"/>
                          <a:cs typeface="Times New Roman"/>
                        </a:rPr>
                        <a:t>Performance</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dirty="0">
                          <a:latin typeface="Calibri"/>
                          <a:ea typeface="Calibri"/>
                          <a:cs typeface="Times New Roman"/>
                        </a:rPr>
                        <a:t>32</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a:latin typeface="Calibri"/>
                          <a:ea typeface="Calibri"/>
                          <a:cs typeface="Times New Roman"/>
                        </a:rPr>
                        <a:t>34</a:t>
                      </a:r>
                      <a:endParaRPr lang="en-US" sz="2000">
                        <a:latin typeface="Calibri"/>
                        <a:ea typeface="Calibri"/>
                        <a:cs typeface="Times New Roman"/>
                      </a:endParaRPr>
                    </a:p>
                  </a:txBody>
                  <a:tcPr marL="68580" marR="68580" marT="0" marB="0" anchor="ctr"/>
                </a:tc>
              </a:tr>
              <a:tr h="442354">
                <a:tc>
                  <a:txBody>
                    <a:bodyPr/>
                    <a:lstStyle/>
                    <a:p>
                      <a:pPr marL="0" marR="0">
                        <a:lnSpc>
                          <a:spcPct val="115000"/>
                        </a:lnSpc>
                        <a:spcBef>
                          <a:spcPts val="0"/>
                        </a:spcBef>
                        <a:spcAft>
                          <a:spcPts val="0"/>
                        </a:spcAft>
                      </a:pPr>
                      <a:r>
                        <a:rPr lang="en-US" sz="2400" dirty="0">
                          <a:latin typeface="Calibri"/>
                          <a:ea typeface="Calibri"/>
                          <a:cs typeface="Times New Roman"/>
                        </a:rPr>
                        <a:t>Strategic </a:t>
                      </a:r>
                      <a:r>
                        <a:rPr lang="en-US" sz="2400" dirty="0" smtClean="0">
                          <a:latin typeface="Calibri"/>
                          <a:ea typeface="Calibri"/>
                          <a:cs typeface="Times New Roman"/>
                        </a:rPr>
                        <a:t>Planning - </a:t>
                      </a:r>
                      <a:r>
                        <a:rPr lang="en-US" sz="2400" i="1" dirty="0" smtClean="0">
                          <a:latin typeface="Calibri"/>
                          <a:ea typeface="Calibri"/>
                          <a:cs typeface="Times New Roman"/>
                        </a:rPr>
                        <a:t>See CoC Action Plan</a:t>
                      </a:r>
                      <a:endParaRPr lang="en-US" sz="1800" i="1"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dirty="0">
                          <a:latin typeface="Calibri"/>
                          <a:ea typeface="Calibri"/>
                          <a:cs typeface="Times New Roman"/>
                        </a:rPr>
                        <a:t>22</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a:latin typeface="Calibri"/>
                          <a:ea typeface="Calibri"/>
                          <a:cs typeface="Times New Roman"/>
                        </a:rPr>
                        <a:t>55</a:t>
                      </a:r>
                      <a:endParaRPr lang="en-US" sz="2000">
                        <a:latin typeface="Calibri"/>
                        <a:ea typeface="Calibri"/>
                        <a:cs typeface="Times New Roman"/>
                      </a:endParaRPr>
                    </a:p>
                  </a:txBody>
                  <a:tcPr marL="68580" marR="68580" marT="0" marB="0" anchor="ctr"/>
                </a:tc>
              </a:tr>
              <a:tr h="442354">
                <a:tc>
                  <a:txBody>
                    <a:bodyPr/>
                    <a:lstStyle/>
                    <a:p>
                      <a:pPr marL="0" marR="0">
                        <a:lnSpc>
                          <a:spcPct val="115000"/>
                        </a:lnSpc>
                        <a:spcBef>
                          <a:spcPts val="0"/>
                        </a:spcBef>
                        <a:spcAft>
                          <a:spcPts val="0"/>
                        </a:spcAft>
                      </a:pPr>
                      <a:r>
                        <a:rPr lang="en-US" sz="2400" dirty="0">
                          <a:latin typeface="Calibri"/>
                          <a:ea typeface="Calibri"/>
                          <a:cs typeface="Times New Roman"/>
                        </a:rPr>
                        <a:t>CoC Housing </a:t>
                      </a:r>
                      <a:r>
                        <a:rPr lang="en-US" sz="2400" dirty="0" smtClean="0">
                          <a:latin typeface="Calibri"/>
                          <a:ea typeface="Calibri"/>
                          <a:cs typeface="Times New Roman"/>
                        </a:rPr>
                        <a:t>&amp; Services </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dirty="0">
                          <a:latin typeface="Calibri"/>
                          <a:ea typeface="Calibri"/>
                          <a:cs typeface="Times New Roman"/>
                        </a:rPr>
                        <a:t>14</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dirty="0">
                          <a:latin typeface="Calibri"/>
                          <a:ea typeface="Calibri"/>
                          <a:cs typeface="Times New Roman"/>
                        </a:rPr>
                        <a:t>14</a:t>
                      </a:r>
                      <a:endParaRPr lang="en-US" sz="2000" dirty="0">
                        <a:latin typeface="Calibri"/>
                        <a:ea typeface="Calibri"/>
                        <a:cs typeface="Times New Roman"/>
                      </a:endParaRPr>
                    </a:p>
                  </a:txBody>
                  <a:tcPr marL="68580" marR="68580" marT="0" marB="0" anchor="ctr"/>
                </a:tc>
              </a:tr>
              <a:tr h="442354">
                <a:tc>
                  <a:txBody>
                    <a:bodyPr/>
                    <a:lstStyle/>
                    <a:p>
                      <a:pPr marL="0" marR="0">
                        <a:lnSpc>
                          <a:spcPct val="115000"/>
                        </a:lnSpc>
                        <a:spcBef>
                          <a:spcPts val="0"/>
                        </a:spcBef>
                        <a:spcAft>
                          <a:spcPts val="0"/>
                        </a:spcAft>
                      </a:pPr>
                      <a:r>
                        <a:rPr lang="en-US" sz="2400" dirty="0">
                          <a:latin typeface="Calibri"/>
                          <a:ea typeface="Calibri"/>
                          <a:cs typeface="Times New Roman"/>
                        </a:rPr>
                        <a:t>Leveraging</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dirty="0">
                          <a:latin typeface="Calibri"/>
                          <a:ea typeface="Calibri"/>
                          <a:cs typeface="Times New Roman"/>
                        </a:rPr>
                        <a:t>In performance </a:t>
                      </a:r>
                      <a:r>
                        <a:rPr lang="en-US" sz="2400" dirty="0">
                          <a:latin typeface="Calibri"/>
                          <a:ea typeface="Calibri"/>
                          <a:cs typeface="Times New Roman"/>
                        </a:rPr>
                        <a:t>(3)</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400">
                          <a:latin typeface="Calibri"/>
                          <a:ea typeface="Calibri"/>
                          <a:cs typeface="Times New Roman"/>
                        </a:rPr>
                        <a:t>6</a:t>
                      </a:r>
                      <a:endParaRPr lang="en-US" sz="1800">
                        <a:latin typeface="Calibri"/>
                        <a:ea typeface="Calibri"/>
                        <a:cs typeface="Times New Roman"/>
                      </a:endParaRPr>
                    </a:p>
                  </a:txBody>
                  <a:tcPr marL="68580" marR="68580" marT="0" marB="0" anchor="ctr"/>
                </a:tc>
              </a:tr>
              <a:tr h="585361">
                <a:tc>
                  <a:txBody>
                    <a:bodyPr/>
                    <a:lstStyle/>
                    <a:p>
                      <a:pPr marL="0" marR="0">
                        <a:lnSpc>
                          <a:spcPct val="115000"/>
                        </a:lnSpc>
                        <a:spcBef>
                          <a:spcPts val="0"/>
                        </a:spcBef>
                        <a:spcAft>
                          <a:spcPts val="0"/>
                        </a:spcAft>
                      </a:pPr>
                      <a:r>
                        <a:rPr lang="en-US" sz="2400" dirty="0">
                          <a:latin typeface="Calibri"/>
                          <a:ea typeface="Calibri"/>
                          <a:cs typeface="Times New Roman"/>
                        </a:rPr>
                        <a:t>Homeless Needs &amp; Data </a:t>
                      </a:r>
                      <a:r>
                        <a:rPr lang="en-US" sz="2400" dirty="0" smtClean="0">
                          <a:latin typeface="Calibri"/>
                          <a:ea typeface="Calibri"/>
                          <a:cs typeface="Times New Roman"/>
                        </a:rPr>
                        <a:t>Collection</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dirty="0">
                          <a:latin typeface="Calibri"/>
                          <a:ea typeface="Calibri"/>
                          <a:cs typeface="Times New Roman"/>
                        </a:rPr>
                        <a:t>26</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a:latin typeface="Calibri"/>
                          <a:ea typeface="Calibri"/>
                          <a:cs typeface="Times New Roman"/>
                        </a:rPr>
                        <a:t>HMIS – 13</a:t>
                      </a:r>
                      <a:endParaRPr lang="en-US" sz="2000">
                        <a:latin typeface="Calibri"/>
                        <a:ea typeface="Calibri"/>
                        <a:cs typeface="Times New Roman"/>
                      </a:endParaRPr>
                    </a:p>
                    <a:p>
                      <a:pPr marL="0" marR="0" algn="ctr">
                        <a:lnSpc>
                          <a:spcPct val="115000"/>
                        </a:lnSpc>
                        <a:spcBef>
                          <a:spcPts val="0"/>
                        </a:spcBef>
                        <a:spcAft>
                          <a:spcPts val="0"/>
                        </a:spcAft>
                      </a:pPr>
                      <a:r>
                        <a:rPr lang="en-US" sz="2800">
                          <a:latin typeface="Calibri"/>
                          <a:ea typeface="Calibri"/>
                          <a:cs typeface="Times New Roman"/>
                        </a:rPr>
                        <a:t>PIT - 8</a:t>
                      </a:r>
                      <a:endParaRPr lang="en-US" sz="2000">
                        <a:latin typeface="Calibri"/>
                        <a:ea typeface="Calibri"/>
                        <a:cs typeface="Times New Roman"/>
                      </a:endParaRPr>
                    </a:p>
                  </a:txBody>
                  <a:tcPr marL="68580" marR="68580" marT="0" marB="0" anchor="ctr"/>
                </a:tc>
              </a:tr>
              <a:tr h="442354">
                <a:tc>
                  <a:txBody>
                    <a:bodyPr/>
                    <a:lstStyle/>
                    <a:p>
                      <a:pPr marL="0" marR="0">
                        <a:lnSpc>
                          <a:spcPct val="115000"/>
                        </a:lnSpc>
                        <a:spcBef>
                          <a:spcPts val="0"/>
                        </a:spcBef>
                        <a:spcAft>
                          <a:spcPts val="0"/>
                        </a:spcAft>
                      </a:pPr>
                      <a:r>
                        <a:rPr lang="en-US" sz="2400" dirty="0">
                          <a:latin typeface="Calibri"/>
                          <a:ea typeface="Calibri"/>
                          <a:cs typeface="Times New Roman"/>
                        </a:rPr>
                        <a:t>Housing Emphasis</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dirty="0">
                          <a:latin typeface="Calibri"/>
                          <a:ea typeface="Calibri"/>
                          <a:cs typeface="Times New Roman"/>
                        </a:rPr>
                        <a:t>6</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a:latin typeface="Calibri"/>
                          <a:ea typeface="Calibri"/>
                          <a:cs typeface="Times New Roman"/>
                        </a:rPr>
                        <a:t>Not in scoring</a:t>
                      </a:r>
                      <a:endParaRPr lang="en-US" sz="2000">
                        <a:latin typeface="Calibri"/>
                        <a:ea typeface="Calibri"/>
                        <a:cs typeface="Times New Roman"/>
                      </a:endParaRPr>
                    </a:p>
                  </a:txBody>
                  <a:tcPr marL="68580" marR="68580" marT="0" marB="0" anchor="ctr"/>
                </a:tc>
              </a:tr>
              <a:tr h="585361">
                <a:tc>
                  <a:txBody>
                    <a:bodyPr/>
                    <a:lstStyle/>
                    <a:p>
                      <a:pPr marL="0" marR="0">
                        <a:lnSpc>
                          <a:spcPct val="115000"/>
                        </a:lnSpc>
                        <a:spcBef>
                          <a:spcPts val="0"/>
                        </a:spcBef>
                        <a:spcAft>
                          <a:spcPts val="0"/>
                        </a:spcAft>
                      </a:pPr>
                      <a:r>
                        <a:rPr lang="en-US" sz="2400" dirty="0">
                          <a:latin typeface="Calibri"/>
                          <a:ea typeface="Calibri"/>
                          <a:cs typeface="Times New Roman"/>
                        </a:rPr>
                        <a:t>Bonus – admin at or below 7% and 100% CH in bonus</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dirty="0">
                          <a:latin typeface="Calibri"/>
                          <a:ea typeface="Calibri"/>
                          <a:cs typeface="Times New Roman"/>
                        </a:rPr>
                        <a:t>N/A</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a:latin typeface="Calibri"/>
                          <a:ea typeface="Calibri"/>
                          <a:cs typeface="Times New Roman"/>
                        </a:rPr>
                        <a:t>4</a:t>
                      </a:r>
                      <a:endParaRPr lang="en-US" sz="2000">
                        <a:latin typeface="Calibri"/>
                        <a:ea typeface="Calibri"/>
                        <a:cs typeface="Times New Roman"/>
                      </a:endParaRPr>
                    </a:p>
                  </a:txBody>
                  <a:tcPr marL="68580" marR="68580" marT="0" marB="0" anchor="ctr"/>
                </a:tc>
              </a:tr>
              <a:tr h="442354">
                <a:tc>
                  <a:txBody>
                    <a:bodyPr/>
                    <a:lstStyle/>
                    <a:p>
                      <a:pPr marL="0" marR="0">
                        <a:lnSpc>
                          <a:spcPct val="115000"/>
                        </a:lnSpc>
                        <a:spcBef>
                          <a:spcPts val="0"/>
                        </a:spcBef>
                        <a:spcAft>
                          <a:spcPts val="0"/>
                        </a:spcAft>
                      </a:pPr>
                      <a:r>
                        <a:rPr lang="en-US" sz="2400" b="1" dirty="0">
                          <a:latin typeface="Calibri"/>
                          <a:ea typeface="Calibri"/>
                          <a:cs typeface="Times New Roman"/>
                        </a:rPr>
                        <a:t>Total Possible</a:t>
                      </a:r>
                      <a:endParaRPr lang="en-US" sz="18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b="1" dirty="0">
                          <a:latin typeface="Calibri"/>
                          <a:ea typeface="Calibri"/>
                          <a:cs typeface="Times New Roman"/>
                        </a:rPr>
                        <a:t>100</a:t>
                      </a:r>
                      <a:endParaRPr lang="en-US" sz="2000" dirty="0">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800" b="1" dirty="0">
                          <a:latin typeface="Calibri"/>
                          <a:ea typeface="Calibri"/>
                          <a:cs typeface="Times New Roman"/>
                        </a:rPr>
                        <a:t>134</a:t>
                      </a:r>
                      <a:endParaRPr lang="en-US" sz="2000" dirty="0">
                        <a:latin typeface="Calibri"/>
                        <a:ea typeface="Calibri"/>
                        <a:cs typeface="Times New Roman"/>
                      </a:endParaRPr>
                    </a:p>
                  </a:txBody>
                  <a:tcPr marL="68580" marR="68580" marT="0" marB="0" anchor="ct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lstStyle/>
          <a:p>
            <a:r>
              <a:rPr lang="en-US" dirty="0" smtClean="0"/>
              <a:t>New Budget Categories – Supportive Services</a:t>
            </a:r>
            <a:endParaRPr lang="en-US" dirty="0"/>
          </a:p>
        </p:txBody>
      </p:sp>
      <p:sp>
        <p:nvSpPr>
          <p:cNvPr id="5" name="Text Placeholder 4"/>
          <p:cNvSpPr>
            <a:spLocks noGrp="1"/>
          </p:cNvSpPr>
          <p:nvPr>
            <p:ph type="body" idx="1"/>
          </p:nvPr>
        </p:nvSpPr>
        <p:spPr>
          <a:xfrm>
            <a:off x="457200" y="1143001"/>
            <a:ext cx="4040188" cy="457200"/>
          </a:xfrm>
        </p:spPr>
        <p:txBody>
          <a:bodyPr>
            <a:normAutofit fontScale="92500" lnSpcReduction="10000"/>
          </a:bodyPr>
          <a:lstStyle/>
          <a:p>
            <a:r>
              <a:rPr lang="en-US" dirty="0" smtClean="0"/>
              <a:t>Beginning with 2012 </a:t>
            </a:r>
            <a:endParaRPr lang="en-US" dirty="0"/>
          </a:p>
        </p:txBody>
      </p:sp>
      <p:sp>
        <p:nvSpPr>
          <p:cNvPr id="6" name="Content Placeholder 5"/>
          <p:cNvSpPr>
            <a:spLocks noGrp="1"/>
          </p:cNvSpPr>
          <p:nvPr>
            <p:ph sz="quarter" idx="2"/>
          </p:nvPr>
        </p:nvSpPr>
        <p:spPr>
          <a:xfrm>
            <a:off x="457200" y="1752600"/>
            <a:ext cx="4040188" cy="4495800"/>
          </a:xfrm>
        </p:spPr>
        <p:txBody>
          <a:bodyPr>
            <a:normAutofit fontScale="92500" lnSpcReduction="20000"/>
          </a:bodyPr>
          <a:lstStyle/>
          <a:p>
            <a:pPr>
              <a:buNone/>
            </a:pPr>
            <a:r>
              <a:rPr lang="en-US" dirty="0" smtClean="0"/>
              <a:t>1. Assessment of Service Needs</a:t>
            </a:r>
          </a:p>
          <a:p>
            <a:pPr>
              <a:buNone/>
            </a:pPr>
            <a:r>
              <a:rPr lang="en-US" dirty="0" smtClean="0"/>
              <a:t>2. Assistance with Moving Costs</a:t>
            </a:r>
          </a:p>
          <a:p>
            <a:pPr>
              <a:buNone/>
            </a:pPr>
            <a:r>
              <a:rPr lang="en-US" dirty="0" smtClean="0"/>
              <a:t>3. Case Management</a:t>
            </a:r>
          </a:p>
          <a:p>
            <a:pPr>
              <a:buNone/>
            </a:pPr>
            <a:r>
              <a:rPr lang="en-US" dirty="0" smtClean="0"/>
              <a:t>4. Child Care</a:t>
            </a:r>
          </a:p>
          <a:p>
            <a:pPr>
              <a:buNone/>
            </a:pPr>
            <a:r>
              <a:rPr lang="en-US" dirty="0" smtClean="0"/>
              <a:t>5. Education Services</a:t>
            </a:r>
          </a:p>
          <a:p>
            <a:pPr>
              <a:buNone/>
            </a:pPr>
            <a:r>
              <a:rPr lang="en-US" dirty="0" smtClean="0"/>
              <a:t>6. Employment Assistance</a:t>
            </a:r>
          </a:p>
          <a:p>
            <a:pPr>
              <a:buNone/>
            </a:pPr>
            <a:r>
              <a:rPr lang="en-US" dirty="0" smtClean="0"/>
              <a:t>7. Food</a:t>
            </a:r>
          </a:p>
          <a:p>
            <a:pPr>
              <a:buNone/>
            </a:pPr>
            <a:r>
              <a:rPr lang="en-US" dirty="0" smtClean="0"/>
              <a:t>8. Housing Counseling Services</a:t>
            </a:r>
          </a:p>
        </p:txBody>
      </p:sp>
      <p:sp>
        <p:nvSpPr>
          <p:cNvPr id="8" name="Content Placeholder 7"/>
          <p:cNvSpPr>
            <a:spLocks noGrp="1"/>
          </p:cNvSpPr>
          <p:nvPr>
            <p:ph sz="quarter" idx="4"/>
          </p:nvPr>
        </p:nvSpPr>
        <p:spPr>
          <a:xfrm>
            <a:off x="4645025" y="1600200"/>
            <a:ext cx="4041775" cy="4525963"/>
          </a:xfrm>
        </p:spPr>
        <p:txBody>
          <a:bodyPr>
            <a:normAutofit lnSpcReduction="10000"/>
          </a:bodyPr>
          <a:lstStyle/>
          <a:p>
            <a:pPr>
              <a:buNone/>
            </a:pPr>
            <a:r>
              <a:rPr lang="en-US" sz="2200" dirty="0" smtClean="0"/>
              <a:t>9. Legal Services</a:t>
            </a:r>
          </a:p>
          <a:p>
            <a:pPr>
              <a:buNone/>
            </a:pPr>
            <a:r>
              <a:rPr lang="en-US" sz="2200" dirty="0" smtClean="0"/>
              <a:t>10. Life Skills</a:t>
            </a:r>
          </a:p>
          <a:p>
            <a:pPr>
              <a:buNone/>
            </a:pPr>
            <a:r>
              <a:rPr lang="en-US" sz="2200" dirty="0" smtClean="0"/>
              <a:t>11. Mental Health Services</a:t>
            </a:r>
          </a:p>
          <a:p>
            <a:pPr>
              <a:buNone/>
            </a:pPr>
            <a:r>
              <a:rPr lang="en-US" sz="2200" dirty="0" smtClean="0"/>
              <a:t>12. Outpatient Health Services</a:t>
            </a:r>
          </a:p>
          <a:p>
            <a:pPr>
              <a:buNone/>
            </a:pPr>
            <a:r>
              <a:rPr lang="en-US" sz="2200" dirty="0" smtClean="0"/>
              <a:t>13. Outreach Services</a:t>
            </a:r>
          </a:p>
          <a:p>
            <a:pPr>
              <a:buNone/>
            </a:pPr>
            <a:r>
              <a:rPr lang="en-US" sz="2200" dirty="0" smtClean="0"/>
              <a:t>14. Substance Abuse Treatment Services</a:t>
            </a:r>
          </a:p>
          <a:p>
            <a:pPr>
              <a:buNone/>
            </a:pPr>
            <a:r>
              <a:rPr lang="en-US" sz="2200" dirty="0" smtClean="0"/>
              <a:t>15. Transportation </a:t>
            </a:r>
          </a:p>
          <a:p>
            <a:pPr>
              <a:buNone/>
            </a:pPr>
            <a:r>
              <a:rPr lang="en-US" sz="2200" dirty="0" smtClean="0"/>
              <a:t>16. Utility Deposits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r>
              <a:rPr lang="en-US" dirty="0" smtClean="0"/>
              <a:t>Beginning with 2012 Application</a:t>
            </a:r>
          </a:p>
          <a:p>
            <a:pPr lvl="1">
              <a:buNone/>
            </a:pPr>
            <a:r>
              <a:rPr lang="en-US" dirty="0" smtClean="0"/>
              <a:t>1. Maintenance/Repair Exterminating, garbage removal, janitorial contracts, annual</a:t>
            </a:r>
          </a:p>
          <a:p>
            <a:pPr lvl="1">
              <a:buNone/>
            </a:pPr>
            <a:r>
              <a:rPr lang="en-US" dirty="0" smtClean="0"/>
              <a:t>2. Property Taxes and Insurance </a:t>
            </a:r>
          </a:p>
          <a:p>
            <a:pPr lvl="1">
              <a:buNone/>
            </a:pPr>
            <a:r>
              <a:rPr lang="en-US" dirty="0" smtClean="0"/>
              <a:t>3. Replacement Reserve</a:t>
            </a:r>
          </a:p>
          <a:p>
            <a:pPr lvl="1">
              <a:buNone/>
            </a:pPr>
            <a:r>
              <a:rPr lang="en-US" dirty="0" smtClean="0"/>
              <a:t>4. Building Security </a:t>
            </a:r>
          </a:p>
          <a:p>
            <a:pPr lvl="1">
              <a:buNone/>
            </a:pPr>
            <a:r>
              <a:rPr lang="en-US" dirty="0" smtClean="0"/>
              <a:t>5. Electricity, Gas, and Water </a:t>
            </a:r>
          </a:p>
          <a:p>
            <a:pPr lvl="1">
              <a:buNone/>
            </a:pPr>
            <a:r>
              <a:rPr lang="en-US" dirty="0" smtClean="0"/>
              <a:t>6. Furniture</a:t>
            </a:r>
          </a:p>
          <a:p>
            <a:pPr lvl="1">
              <a:buNone/>
            </a:pPr>
            <a:r>
              <a:rPr lang="en-US" dirty="0" smtClean="0"/>
              <a:t>7. Equipment (lease, buy) </a:t>
            </a:r>
          </a:p>
          <a:p>
            <a:endParaRPr lang="en-US" dirty="0"/>
          </a:p>
        </p:txBody>
      </p:sp>
      <p:sp>
        <p:nvSpPr>
          <p:cNvPr id="2" name="Title 1"/>
          <p:cNvSpPr>
            <a:spLocks noGrp="1"/>
          </p:cNvSpPr>
          <p:nvPr>
            <p:ph type="title"/>
          </p:nvPr>
        </p:nvSpPr>
        <p:spPr/>
        <p:txBody>
          <a:bodyPr/>
          <a:lstStyle/>
          <a:p>
            <a:r>
              <a:rPr lang="en-US" dirty="0" smtClean="0"/>
              <a:t>New Budget Categories - Operating Funds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2012 Debrief – 2012 Housing Inventory (HIC)</a:t>
            </a:r>
            <a:endParaRPr lang="en-US" sz="3200" dirty="0"/>
          </a:p>
        </p:txBody>
      </p:sp>
      <p:sp>
        <p:nvSpPr>
          <p:cNvPr id="3" name="Content Placeholder 2"/>
          <p:cNvSpPr>
            <a:spLocks noGrp="1"/>
          </p:cNvSpPr>
          <p:nvPr>
            <p:ph idx="1"/>
          </p:nvPr>
        </p:nvSpPr>
        <p:spPr>
          <a:xfrm>
            <a:off x="762000" y="838200"/>
            <a:ext cx="8382000" cy="5257800"/>
          </a:xfrm>
        </p:spPr>
        <p:txBody>
          <a:bodyPr/>
          <a:lstStyle/>
          <a:p>
            <a:r>
              <a:rPr lang="en-US" sz="2600" dirty="0" smtClean="0"/>
              <a:t>Emergency Shelter:  beds</a:t>
            </a:r>
          </a:p>
          <a:p>
            <a:pPr lvl="1">
              <a:spcAft>
                <a:spcPts val="600"/>
              </a:spcAft>
              <a:buFont typeface="Arial" pitchFamily="34" charset="0"/>
              <a:buChar char="•"/>
            </a:pPr>
            <a:r>
              <a:rPr lang="en-US" sz="2600" dirty="0" smtClean="0"/>
              <a:t>Individual beds: 497</a:t>
            </a:r>
          </a:p>
          <a:p>
            <a:pPr lvl="1">
              <a:spcAft>
                <a:spcPts val="600"/>
              </a:spcAft>
              <a:buFont typeface="Arial" pitchFamily="34" charset="0"/>
              <a:buChar char="•"/>
            </a:pPr>
            <a:r>
              <a:rPr lang="en-US" sz="2600" dirty="0" smtClean="0"/>
              <a:t> Families:  124 units/385 beds</a:t>
            </a:r>
          </a:p>
          <a:p>
            <a:pPr>
              <a:buClrTx/>
              <a:buNone/>
            </a:pPr>
            <a:r>
              <a:rPr lang="en-US" sz="2600" dirty="0" smtClean="0"/>
              <a:t>Transitional Housing: 541 beds</a:t>
            </a:r>
          </a:p>
          <a:p>
            <a:pPr lvl="1">
              <a:spcAft>
                <a:spcPts val="600"/>
              </a:spcAft>
              <a:buFont typeface="Arial" pitchFamily="34" charset="0"/>
              <a:buChar char="•"/>
            </a:pPr>
            <a:r>
              <a:rPr lang="en-US" sz="2600" dirty="0" smtClean="0"/>
              <a:t>Individual beds: 255</a:t>
            </a:r>
          </a:p>
          <a:p>
            <a:pPr lvl="1">
              <a:spcAft>
                <a:spcPts val="600"/>
              </a:spcAft>
              <a:buFont typeface="Arial" pitchFamily="34" charset="0"/>
              <a:buChar char="•"/>
            </a:pPr>
            <a:r>
              <a:rPr lang="en-US" sz="2600" dirty="0" smtClean="0"/>
              <a:t> Families: 83 units/232 beds</a:t>
            </a:r>
          </a:p>
          <a:p>
            <a:pPr>
              <a:buClrTx/>
              <a:buNone/>
            </a:pPr>
            <a:r>
              <a:rPr lang="en-US" sz="2600" dirty="0" smtClean="0"/>
              <a:t>Permanent Supportive Housing:  units</a:t>
            </a:r>
          </a:p>
          <a:p>
            <a:pPr lvl="1"/>
            <a:r>
              <a:rPr lang="en-US" sz="2600" dirty="0" smtClean="0"/>
              <a:t>Individuals: 1076</a:t>
            </a:r>
          </a:p>
          <a:p>
            <a:pPr lvl="1"/>
            <a:r>
              <a:rPr lang="en-US" sz="2600" dirty="0" smtClean="0"/>
              <a:t>Families: 274 units/813 beds</a:t>
            </a:r>
          </a:p>
          <a:p>
            <a:pPr>
              <a:buClrTx/>
              <a:buFont typeface="Arial" pitchFamily="34" charset="0"/>
              <a:buChar cha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2012 Debrief – 2012 PIT Homeless Count</a:t>
            </a:r>
            <a:endParaRPr lang="en-US" dirty="0"/>
          </a:p>
        </p:txBody>
      </p:sp>
      <p:sp>
        <p:nvSpPr>
          <p:cNvPr id="3" name="Content Placeholder 2"/>
          <p:cNvSpPr>
            <a:spLocks noGrp="1"/>
          </p:cNvSpPr>
          <p:nvPr>
            <p:ph idx="1"/>
          </p:nvPr>
        </p:nvSpPr>
        <p:spPr/>
        <p:txBody>
          <a:bodyPr/>
          <a:lstStyle/>
          <a:p>
            <a:r>
              <a:rPr lang="en-US" dirty="0" smtClean="0"/>
              <a:t>Single Adults - People</a:t>
            </a:r>
          </a:p>
          <a:p>
            <a:pPr lvl="1">
              <a:spcAft>
                <a:spcPts val="0"/>
              </a:spcAft>
            </a:pPr>
            <a:r>
              <a:rPr lang="en-US" sz="2400" dirty="0" smtClean="0"/>
              <a:t>Sheltered: 555</a:t>
            </a:r>
          </a:p>
          <a:p>
            <a:pPr lvl="1">
              <a:spcAft>
                <a:spcPts val="0"/>
              </a:spcAft>
            </a:pPr>
            <a:r>
              <a:rPr lang="en-US" sz="2400" dirty="0" smtClean="0"/>
              <a:t>Transitional: 217</a:t>
            </a:r>
          </a:p>
          <a:p>
            <a:pPr lvl="1">
              <a:spcAft>
                <a:spcPts val="0"/>
              </a:spcAft>
            </a:pPr>
            <a:r>
              <a:rPr lang="en-US" sz="2400" dirty="0" smtClean="0"/>
              <a:t>Chronic:170</a:t>
            </a:r>
          </a:p>
          <a:p>
            <a:pPr lvl="1">
              <a:spcAft>
                <a:spcPts val="0"/>
              </a:spcAft>
            </a:pPr>
            <a:r>
              <a:rPr lang="en-US" sz="2400" dirty="0" smtClean="0"/>
              <a:t>Total: 772</a:t>
            </a:r>
          </a:p>
          <a:p>
            <a:r>
              <a:rPr lang="en-US" dirty="0" smtClean="0"/>
              <a:t>Families - Households</a:t>
            </a:r>
          </a:p>
          <a:p>
            <a:pPr lvl="1">
              <a:spcAft>
                <a:spcPts val="0"/>
              </a:spcAft>
            </a:pPr>
            <a:r>
              <a:rPr lang="en-US" sz="2400" dirty="0" smtClean="0"/>
              <a:t>Sheltered: 106</a:t>
            </a:r>
          </a:p>
          <a:p>
            <a:pPr lvl="1">
              <a:spcAft>
                <a:spcPts val="0"/>
              </a:spcAft>
            </a:pPr>
            <a:r>
              <a:rPr lang="en-US" sz="2400" dirty="0" smtClean="0"/>
              <a:t>Transitional: 70</a:t>
            </a:r>
          </a:p>
          <a:p>
            <a:pPr lvl="1">
              <a:spcAft>
                <a:spcPts val="0"/>
              </a:spcAft>
            </a:pPr>
            <a:r>
              <a:rPr lang="en-US" sz="2400" dirty="0" smtClean="0"/>
              <a:t>Chronic: 13</a:t>
            </a:r>
          </a:p>
          <a:p>
            <a:pPr lvl="1">
              <a:spcAft>
                <a:spcPts val="0"/>
              </a:spcAft>
            </a:pPr>
            <a:r>
              <a:rPr lang="en-US" sz="2400" dirty="0" smtClean="0"/>
              <a:t>Total: 176</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2012 Consolidated Application (formerly Exhibit I) Performance and 2013 Goals</a:t>
            </a:r>
          </a:p>
        </p:txBody>
      </p:sp>
      <p:sp>
        <p:nvSpPr>
          <p:cNvPr id="17411" name="Content Placeholder 2"/>
          <p:cNvSpPr>
            <a:spLocks noGrp="1"/>
          </p:cNvSpPr>
          <p:nvPr>
            <p:ph idx="1"/>
          </p:nvPr>
        </p:nvSpPr>
        <p:spPr>
          <a:xfrm>
            <a:off x="533400" y="914400"/>
            <a:ext cx="8382000" cy="4648200"/>
          </a:xfrm>
        </p:spPr>
        <p:txBody>
          <a:bodyPr/>
          <a:lstStyle/>
          <a:p>
            <a:r>
              <a:rPr lang="en-US" sz="2800" dirty="0" smtClean="0"/>
              <a:t>In 2012, CoC met objectives in identified in 2011</a:t>
            </a:r>
          </a:p>
          <a:p>
            <a:r>
              <a:rPr lang="en-US" sz="2800" dirty="0" smtClean="0"/>
              <a:t>CH Beds</a:t>
            </a:r>
          </a:p>
          <a:p>
            <a:pPr lvl="1">
              <a:spcAft>
                <a:spcPts val="600"/>
              </a:spcAft>
            </a:pPr>
            <a:r>
              <a:rPr lang="en-US" sz="2800" dirty="0" smtClean="0"/>
              <a:t> CH Beds in 2012 - 623  </a:t>
            </a:r>
          </a:p>
          <a:p>
            <a:pPr lvl="1"/>
            <a:r>
              <a:rPr lang="en-US" sz="2800" dirty="0" smtClean="0"/>
              <a:t>2013 Goal is 652</a:t>
            </a:r>
          </a:p>
          <a:p>
            <a:endParaRPr lang="en-US" sz="1400" dirty="0" smtClean="0"/>
          </a:p>
          <a:p>
            <a:r>
              <a:rPr lang="en-US" sz="2800" dirty="0" smtClean="0"/>
              <a:t>TH to PH </a:t>
            </a:r>
          </a:p>
          <a:p>
            <a:pPr lvl="1">
              <a:spcAft>
                <a:spcPts val="600"/>
              </a:spcAft>
            </a:pPr>
            <a:r>
              <a:rPr lang="en-US" sz="2800" dirty="0"/>
              <a:t>7</a:t>
            </a:r>
            <a:r>
              <a:rPr lang="en-US" sz="2800" dirty="0" smtClean="0"/>
              <a:t>8% of people exiting TH went to PH in 2012</a:t>
            </a:r>
          </a:p>
          <a:p>
            <a:pPr lvl="1"/>
            <a:r>
              <a:rPr lang="en-US" sz="2800" dirty="0" smtClean="0"/>
              <a:t>2013 Goal is 79%</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a:t>2012 Consolidated Application </a:t>
            </a:r>
            <a:r>
              <a:rPr lang="en-US" dirty="0" smtClean="0"/>
              <a:t>(formerly Exhibit I) Performance and 2013 Goals – 2</a:t>
            </a:r>
          </a:p>
        </p:txBody>
      </p:sp>
      <p:sp>
        <p:nvSpPr>
          <p:cNvPr id="18435" name="Content Placeholder 2"/>
          <p:cNvSpPr>
            <a:spLocks noGrp="1"/>
          </p:cNvSpPr>
          <p:nvPr>
            <p:ph idx="1"/>
          </p:nvPr>
        </p:nvSpPr>
        <p:spPr>
          <a:xfrm>
            <a:off x="228600" y="838200"/>
            <a:ext cx="8382000" cy="6019800"/>
          </a:xfrm>
        </p:spPr>
        <p:txBody>
          <a:bodyPr/>
          <a:lstStyle/>
          <a:p>
            <a:r>
              <a:rPr lang="en-US" dirty="0" smtClean="0"/>
              <a:t>PSH Retention </a:t>
            </a:r>
          </a:p>
          <a:p>
            <a:pPr lvl="1">
              <a:spcAft>
                <a:spcPts val="600"/>
              </a:spcAft>
            </a:pPr>
            <a:r>
              <a:rPr lang="en-US" sz="2400" dirty="0" smtClean="0"/>
              <a:t>90% of people stayed in PSH six months or longer</a:t>
            </a:r>
          </a:p>
          <a:p>
            <a:pPr lvl="1"/>
            <a:r>
              <a:rPr lang="en-US" sz="2400" dirty="0" smtClean="0"/>
              <a:t>2013 Goal is 90%</a:t>
            </a:r>
          </a:p>
          <a:p>
            <a:r>
              <a:rPr lang="en-US" dirty="0" smtClean="0"/>
              <a:t>Decrease # of Homeless Families</a:t>
            </a:r>
          </a:p>
          <a:p>
            <a:pPr lvl="1"/>
            <a:r>
              <a:rPr lang="en-US" sz="2400" dirty="0" smtClean="0"/>
              <a:t>There were 187 homeless families in 2012</a:t>
            </a:r>
          </a:p>
          <a:p>
            <a:pPr lvl="1"/>
            <a:r>
              <a:rPr lang="en-US" sz="2400" dirty="0" smtClean="0"/>
              <a:t>2013 Goal is 186</a:t>
            </a:r>
          </a:p>
          <a:p>
            <a:r>
              <a:rPr lang="en-US" dirty="0" smtClean="0"/>
              <a:t>Employment </a:t>
            </a:r>
          </a:p>
          <a:p>
            <a:pPr lvl="1"/>
            <a:r>
              <a:rPr lang="en-US" sz="2400" dirty="0" smtClean="0"/>
              <a:t>22% of people were employed at program exit in 2012  </a:t>
            </a:r>
          </a:p>
          <a:p>
            <a:pPr lvl="1"/>
            <a:r>
              <a:rPr lang="en-US" sz="2400" dirty="0" smtClean="0"/>
              <a:t>2013 Goal is 23%</a:t>
            </a:r>
          </a:p>
          <a:p>
            <a:r>
              <a:rPr lang="en-US" b="1" dirty="0" smtClean="0"/>
              <a:t> </a:t>
            </a:r>
            <a:endParaRPr lang="en-US" sz="1800" dirty="0" smtClean="0">
              <a:solidFill>
                <a:schemeClr val="tx1"/>
              </a:solidFill>
              <a:cs typeface="Calibri"/>
            </a:endParaRPr>
          </a:p>
          <a:p>
            <a:pPr lvl="1"/>
            <a:endParaRPr lang="en-US" sz="1800" dirty="0">
              <a:solidFill>
                <a:schemeClr val="tx1"/>
              </a:solidFill>
              <a:cs typeface="Calibri"/>
            </a:endParaRPr>
          </a:p>
          <a:p>
            <a:pPr lvl="1"/>
            <a:endParaRPr lang="en-US" sz="1800" dirty="0" smtClean="0">
              <a:solidFill>
                <a:schemeClr val="tx1"/>
              </a:solidFill>
              <a:cs typeface="Calibri"/>
            </a:endParaRPr>
          </a:p>
          <a:p>
            <a:pPr lvl="1"/>
            <a:endParaRPr lang="en-US" sz="1800" dirty="0">
              <a:solidFill>
                <a:schemeClr val="tx1"/>
              </a:solidFill>
              <a:cs typeface="Calibri"/>
            </a:endParaRPr>
          </a:p>
          <a:p>
            <a:pPr lvl="1"/>
            <a:endParaRPr lang="en-US" sz="1800" dirty="0">
              <a:solidFill>
                <a:schemeClr val="tx1"/>
              </a:solidFill>
              <a:cs typeface="Calibri"/>
            </a:endParaRPr>
          </a:p>
          <a:p>
            <a:pPr marL="406400" lvl="1" indent="0">
              <a:buNone/>
            </a:pPr>
            <a:endParaRPr lang="en-US" dirty="0">
              <a:solidFill>
                <a:schemeClr val="tx1"/>
              </a:solidFill>
            </a:endParaRPr>
          </a:p>
          <a:p>
            <a:pPr lvl="1"/>
            <a:endParaRPr lang="en-US" dirty="0" smtClean="0"/>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2012 Consolidated Application (formerly Exhibit I) Performance and 2013 </a:t>
            </a:r>
            <a:r>
              <a:rPr lang="en-US" dirty="0" smtClean="0"/>
              <a:t>Goals - 3</a:t>
            </a:r>
            <a:endParaRPr lang="en-US" dirty="0"/>
          </a:p>
        </p:txBody>
      </p:sp>
      <p:sp>
        <p:nvSpPr>
          <p:cNvPr id="3" name="Content Placeholder 2"/>
          <p:cNvSpPr>
            <a:spLocks noGrp="1"/>
          </p:cNvSpPr>
          <p:nvPr>
            <p:ph idx="1"/>
          </p:nvPr>
        </p:nvSpPr>
        <p:spPr/>
        <p:txBody>
          <a:bodyPr/>
          <a:lstStyle/>
          <a:p>
            <a:pPr marL="117475" indent="0">
              <a:buNone/>
            </a:pPr>
            <a:r>
              <a:rPr lang="en-US" b="1" dirty="0" smtClean="0"/>
              <a:t> NEW -- </a:t>
            </a:r>
            <a:r>
              <a:rPr lang="en-US" dirty="0" smtClean="0"/>
              <a:t>Obtained mainstream benefits at program exit –     Standard is 20% </a:t>
            </a:r>
            <a:endParaRPr lang="en-US" dirty="0"/>
          </a:p>
          <a:p>
            <a:pPr lvl="1">
              <a:buFont typeface="Wingdings" charset="2"/>
              <a:buChar char="§"/>
            </a:pPr>
            <a:r>
              <a:rPr lang="en-US" sz="2400" dirty="0">
                <a:solidFill>
                  <a:schemeClr val="tx1"/>
                </a:solidFill>
                <a:cs typeface="Calibri"/>
              </a:rPr>
              <a:t>In 2012, 72% had mainstream benefit at exit</a:t>
            </a:r>
          </a:p>
          <a:p>
            <a:pPr lvl="1"/>
            <a:r>
              <a:rPr lang="en-US" sz="2400" dirty="0">
                <a:solidFill>
                  <a:schemeClr val="tx1"/>
                </a:solidFill>
                <a:cs typeface="Calibri"/>
              </a:rPr>
              <a:t>2013 Goal is 73% </a:t>
            </a:r>
          </a:p>
          <a:p>
            <a:pPr marL="173038" lvl="1" indent="0">
              <a:buNone/>
            </a:pPr>
            <a:r>
              <a:rPr lang="en-US" sz="2400" b="1" dirty="0">
                <a:solidFill>
                  <a:srgbClr val="9D1B29"/>
                </a:solidFill>
                <a:cs typeface="+mn-cs"/>
              </a:rPr>
              <a:t>NEW – Reallocation</a:t>
            </a:r>
          </a:p>
          <a:p>
            <a:pPr lvl="1"/>
            <a:r>
              <a:rPr lang="en-US" sz="2400" dirty="0" smtClean="0">
                <a:solidFill>
                  <a:schemeClr val="tx1"/>
                </a:solidFill>
                <a:cs typeface="Calibri"/>
              </a:rPr>
              <a:t>2013 Goal is </a:t>
            </a:r>
            <a:r>
              <a:rPr lang="en-US" sz="2400" dirty="0">
                <a:solidFill>
                  <a:schemeClr val="tx1"/>
                </a:solidFill>
                <a:cs typeface="Calibri"/>
              </a:rPr>
              <a:t>to </a:t>
            </a:r>
            <a:r>
              <a:rPr lang="en-US" sz="2400" dirty="0" smtClean="0">
                <a:solidFill>
                  <a:schemeClr val="tx1"/>
                </a:solidFill>
                <a:cs typeface="Calibri"/>
              </a:rPr>
              <a:t>reallocate </a:t>
            </a:r>
            <a:r>
              <a:rPr lang="en-US" sz="2400" dirty="0">
                <a:solidFill>
                  <a:schemeClr val="tx1"/>
                </a:solidFill>
                <a:cs typeface="Calibri"/>
              </a:rPr>
              <a:t>1 TH or SSO project</a:t>
            </a:r>
          </a:p>
          <a:p>
            <a:r>
              <a:rPr lang="en-US" dirty="0" smtClean="0"/>
              <a:t>Please contact CoC asap if you are interested in reallocation</a:t>
            </a:r>
            <a:endParaRPr lang="en-US" dirty="0"/>
          </a:p>
        </p:txBody>
      </p:sp>
    </p:spTree>
    <p:extLst>
      <p:ext uri="{BB962C8B-B14F-4D97-AF65-F5344CB8AC3E}">
        <p14:creationId xmlns:p14="http://schemas.microsoft.com/office/powerpoint/2010/main" val="3204079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Mainstream Resources at Exit – BOS Performance</a:t>
            </a:r>
            <a:endParaRPr lang="en-US" dirty="0"/>
          </a:p>
        </p:txBody>
      </p:sp>
      <p:graphicFrame>
        <p:nvGraphicFramePr>
          <p:cNvPr id="5" name="Content Placeholder 4"/>
          <p:cNvGraphicFramePr>
            <a:graphicFrameLocks noGrp="1" noChangeAspect="1"/>
          </p:cNvGraphicFramePr>
          <p:nvPr>
            <p:ph idx="1"/>
            <p:extLst>
              <p:ext uri="{D42A27DB-BD31-4B8C-83A1-F6EECF244321}">
                <p14:modId xmlns:p14="http://schemas.microsoft.com/office/powerpoint/2010/main" val="441756100"/>
              </p:ext>
            </p:extLst>
          </p:nvPr>
        </p:nvGraphicFramePr>
        <p:xfrm>
          <a:off x="228600" y="990600"/>
          <a:ext cx="8610600" cy="5486400"/>
        </p:xfrm>
        <a:graphic>
          <a:graphicData uri="http://schemas.openxmlformats.org/presentationml/2006/ole">
            <mc:AlternateContent xmlns:mc="http://schemas.openxmlformats.org/markup-compatibility/2006">
              <mc:Choice xmlns:v="urn:schemas-microsoft-com:vml" Requires="v">
                <p:oleObj spid="_x0000_s3093" name="Document" r:id="rId4" imgW="5613480" imgH="4370040" progId="Word.Document.12">
                  <p:embed/>
                </p:oleObj>
              </mc:Choice>
              <mc:Fallback>
                <p:oleObj name="Document" r:id="rId4" imgW="5613480" imgH="4370040" progId="Word.Document.12">
                  <p:embed/>
                  <p:pic>
                    <p:nvPicPr>
                      <p:cNvPr id="0" name="Picture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990600"/>
                        <a:ext cx="8610600" cy="548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93662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HEARTH Highlights</a:t>
            </a:r>
            <a:endParaRPr lang="en-US" dirty="0"/>
          </a:p>
        </p:txBody>
      </p:sp>
      <p:sp>
        <p:nvSpPr>
          <p:cNvPr id="3" name="Content Placeholder 2"/>
          <p:cNvSpPr>
            <a:spLocks noGrp="1"/>
          </p:cNvSpPr>
          <p:nvPr>
            <p:ph idx="1"/>
          </p:nvPr>
        </p:nvSpPr>
        <p:spPr>
          <a:xfrm>
            <a:off x="304800" y="990600"/>
            <a:ext cx="8382000" cy="4495800"/>
          </a:xfrm>
        </p:spPr>
        <p:txBody>
          <a:bodyPr/>
          <a:lstStyle/>
          <a:p>
            <a:pPr marL="0" indent="0">
              <a:buClrTx/>
              <a:buNone/>
            </a:pPr>
            <a:r>
              <a:rPr lang="en-US" dirty="0" smtClean="0"/>
              <a:t> </a:t>
            </a:r>
            <a:r>
              <a:rPr lang="en-US" sz="3200" dirty="0" smtClean="0"/>
              <a:t>HEARTH INDICATORS</a:t>
            </a:r>
          </a:p>
          <a:p>
            <a:pPr marL="676275" lvl="3" indent="-388938">
              <a:lnSpc>
                <a:spcPct val="100000"/>
              </a:lnSpc>
              <a:spcBef>
                <a:spcPts val="0"/>
              </a:spcBef>
              <a:spcAft>
                <a:spcPts val="0"/>
              </a:spcAft>
              <a:buFont typeface="Wingdings" pitchFamily="2" charset="2"/>
              <a:buChar char="§"/>
              <a:defRPr/>
            </a:pPr>
            <a:r>
              <a:rPr lang="en-US" sz="2800" i="0" dirty="0">
                <a:solidFill>
                  <a:schemeClr val="tx1"/>
                </a:solidFill>
              </a:rPr>
              <a:t>Decrease numbers of people who are </a:t>
            </a:r>
            <a:r>
              <a:rPr lang="en-US" sz="2800" i="0" dirty="0" smtClean="0">
                <a:solidFill>
                  <a:schemeClr val="tx1"/>
                </a:solidFill>
              </a:rPr>
              <a:t>homeless</a:t>
            </a:r>
          </a:p>
          <a:p>
            <a:pPr marL="676275" lvl="3" indent="-388938">
              <a:lnSpc>
                <a:spcPct val="100000"/>
              </a:lnSpc>
              <a:spcBef>
                <a:spcPts val="0"/>
              </a:spcBef>
              <a:spcAft>
                <a:spcPts val="0"/>
              </a:spcAft>
              <a:buNone/>
              <a:defRPr/>
            </a:pPr>
            <a:endParaRPr lang="en-US" sz="2800" i="0" dirty="0">
              <a:solidFill>
                <a:schemeClr val="tx1"/>
              </a:solidFill>
            </a:endParaRPr>
          </a:p>
          <a:p>
            <a:pPr marL="676275" lvl="3" indent="-388938">
              <a:lnSpc>
                <a:spcPct val="100000"/>
              </a:lnSpc>
              <a:spcBef>
                <a:spcPts val="0"/>
              </a:spcBef>
              <a:spcAft>
                <a:spcPts val="0"/>
              </a:spcAft>
              <a:buFont typeface="Wingdings" pitchFamily="2" charset="2"/>
              <a:buChar char="§"/>
              <a:defRPr/>
            </a:pPr>
            <a:r>
              <a:rPr lang="en-US" sz="2800" i="0" dirty="0">
                <a:solidFill>
                  <a:schemeClr val="tx1"/>
                </a:solidFill>
              </a:rPr>
              <a:t>Reduce returns to </a:t>
            </a:r>
            <a:r>
              <a:rPr lang="en-US" sz="2800" i="0" dirty="0" smtClean="0">
                <a:solidFill>
                  <a:schemeClr val="tx1"/>
                </a:solidFill>
              </a:rPr>
              <a:t>homelessness</a:t>
            </a:r>
          </a:p>
          <a:p>
            <a:pPr marL="676275" lvl="3" indent="-388938">
              <a:lnSpc>
                <a:spcPct val="100000"/>
              </a:lnSpc>
              <a:spcBef>
                <a:spcPts val="0"/>
              </a:spcBef>
              <a:spcAft>
                <a:spcPts val="0"/>
              </a:spcAft>
              <a:buFont typeface="Wingdings" pitchFamily="2" charset="2"/>
              <a:buChar char="§"/>
              <a:defRPr/>
            </a:pPr>
            <a:endParaRPr lang="en-US" sz="2800" i="0" dirty="0">
              <a:solidFill>
                <a:schemeClr val="tx1"/>
              </a:solidFill>
            </a:endParaRPr>
          </a:p>
          <a:p>
            <a:pPr marL="676275" lvl="3" indent="-388938">
              <a:lnSpc>
                <a:spcPct val="100000"/>
              </a:lnSpc>
              <a:spcBef>
                <a:spcPts val="0"/>
              </a:spcBef>
              <a:spcAft>
                <a:spcPts val="0"/>
              </a:spcAft>
              <a:buFont typeface="Wingdings" pitchFamily="2" charset="2"/>
              <a:buChar char="§"/>
              <a:defRPr/>
            </a:pPr>
            <a:r>
              <a:rPr lang="en-US" sz="2800" i="0" dirty="0">
                <a:solidFill>
                  <a:schemeClr val="tx1"/>
                </a:solidFill>
              </a:rPr>
              <a:t>Decrease length of stay in the homeless </a:t>
            </a:r>
            <a:r>
              <a:rPr lang="en-US" sz="2800" i="0" dirty="0" smtClean="0">
                <a:solidFill>
                  <a:schemeClr val="tx1"/>
                </a:solidFill>
              </a:rPr>
              <a:t>system</a:t>
            </a:r>
          </a:p>
          <a:p>
            <a:pPr marL="287337" lvl="3" indent="0">
              <a:lnSpc>
                <a:spcPct val="100000"/>
              </a:lnSpc>
              <a:spcBef>
                <a:spcPts val="0"/>
              </a:spcBef>
              <a:spcAft>
                <a:spcPts val="0"/>
              </a:spcAft>
              <a:buNone/>
              <a:defRPr/>
            </a:pPr>
            <a:endParaRPr lang="en-US" sz="2800" i="0" dirty="0">
              <a:solidFill>
                <a:schemeClr val="tx1"/>
              </a:solidFill>
            </a:endParaRPr>
          </a:p>
          <a:p>
            <a:pPr marL="676275" lvl="3" indent="-388938">
              <a:lnSpc>
                <a:spcPct val="100000"/>
              </a:lnSpc>
              <a:spcBef>
                <a:spcPts val="0"/>
              </a:spcBef>
              <a:spcAft>
                <a:spcPts val="0"/>
              </a:spcAft>
              <a:buFont typeface="Wingdings" pitchFamily="2" charset="2"/>
              <a:buChar char="§"/>
              <a:defRPr/>
            </a:pPr>
            <a:r>
              <a:rPr lang="en-US" sz="2800" i="0" dirty="0" smtClean="0">
                <a:solidFill>
                  <a:schemeClr val="tx1"/>
                </a:solidFill>
              </a:rPr>
              <a:t>Increase </a:t>
            </a:r>
            <a:r>
              <a:rPr lang="en-US" sz="2800" i="0" dirty="0">
                <a:solidFill>
                  <a:schemeClr val="tx1"/>
                </a:solidFill>
              </a:rPr>
              <a:t>income, exits to PH</a:t>
            </a:r>
          </a:p>
          <a:p>
            <a:pPr marL="0" indent="0">
              <a:buClrTx/>
              <a:buNone/>
            </a:pPr>
            <a:endParaRPr lang="en-US" sz="3200" dirty="0" smtClean="0"/>
          </a:p>
          <a:p>
            <a:pPr lvl="1"/>
            <a:endParaRPr lang="en-US" sz="3600"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3200" dirty="0" smtClean="0"/>
              <a:t>Agenda</a:t>
            </a:r>
          </a:p>
        </p:txBody>
      </p:sp>
      <p:sp>
        <p:nvSpPr>
          <p:cNvPr id="4099" name="Content Placeholder 2"/>
          <p:cNvSpPr>
            <a:spLocks noGrp="1"/>
          </p:cNvSpPr>
          <p:nvPr>
            <p:ph idx="1"/>
          </p:nvPr>
        </p:nvSpPr>
        <p:spPr>
          <a:xfrm>
            <a:off x="533400" y="838200"/>
            <a:ext cx="8305800" cy="5181600"/>
          </a:xfrm>
        </p:spPr>
        <p:txBody>
          <a:bodyPr/>
          <a:lstStyle/>
          <a:p>
            <a:pPr eaLnBrk="1" hangingPunct="1">
              <a:spcBef>
                <a:spcPct val="0"/>
              </a:spcBef>
              <a:spcAft>
                <a:spcPct val="0"/>
              </a:spcAft>
              <a:buClrTx/>
            </a:pPr>
            <a:r>
              <a:rPr lang="en-US" sz="2600" dirty="0" smtClean="0"/>
              <a:t>Welcome, Introductions &amp; Acknowledgments</a:t>
            </a:r>
          </a:p>
          <a:p>
            <a:pPr eaLnBrk="1" hangingPunct="1">
              <a:spcBef>
                <a:spcPct val="0"/>
              </a:spcBef>
              <a:spcAft>
                <a:spcPct val="0"/>
              </a:spcAft>
              <a:buClrTx/>
            </a:pPr>
            <a:endParaRPr lang="en-US" sz="1100" dirty="0" smtClean="0"/>
          </a:p>
          <a:p>
            <a:pPr eaLnBrk="1" hangingPunct="1">
              <a:spcBef>
                <a:spcPct val="0"/>
              </a:spcBef>
              <a:spcAft>
                <a:spcPct val="0"/>
              </a:spcAft>
              <a:buClrTx/>
            </a:pPr>
            <a:r>
              <a:rPr lang="en-US" sz="2600" dirty="0" smtClean="0"/>
              <a:t>BOS Overview</a:t>
            </a:r>
          </a:p>
          <a:p>
            <a:pPr eaLnBrk="1" hangingPunct="1">
              <a:spcBef>
                <a:spcPct val="0"/>
              </a:spcBef>
              <a:spcAft>
                <a:spcPct val="0"/>
              </a:spcAft>
              <a:buClrTx/>
            </a:pPr>
            <a:endParaRPr lang="en-US" sz="1100" dirty="0" smtClean="0"/>
          </a:p>
          <a:p>
            <a:pPr eaLnBrk="1" hangingPunct="1">
              <a:spcBef>
                <a:spcPct val="0"/>
              </a:spcBef>
              <a:spcAft>
                <a:spcPct val="0"/>
              </a:spcAft>
              <a:buClrTx/>
            </a:pPr>
            <a:r>
              <a:rPr lang="en-US" sz="2600" dirty="0" smtClean="0"/>
              <a:t>2012 CoC Application Debrief  </a:t>
            </a:r>
          </a:p>
          <a:p>
            <a:pPr eaLnBrk="1" hangingPunct="1">
              <a:spcBef>
                <a:spcPct val="0"/>
              </a:spcBef>
              <a:spcAft>
                <a:spcPct val="0"/>
              </a:spcAft>
              <a:buClrTx/>
            </a:pPr>
            <a:endParaRPr lang="en-US" sz="1100" dirty="0" smtClean="0"/>
          </a:p>
          <a:p>
            <a:pPr eaLnBrk="1" hangingPunct="1">
              <a:spcBef>
                <a:spcPct val="0"/>
              </a:spcBef>
              <a:spcAft>
                <a:spcPct val="0"/>
              </a:spcAft>
              <a:buClrTx/>
            </a:pPr>
            <a:r>
              <a:rPr lang="en-US" sz="2600" dirty="0" smtClean="0"/>
              <a:t>HUD, HEARTH and BOS Priorities &amp; Policies</a:t>
            </a:r>
          </a:p>
          <a:p>
            <a:pPr eaLnBrk="1" hangingPunct="1">
              <a:lnSpc>
                <a:spcPct val="100000"/>
              </a:lnSpc>
              <a:spcBef>
                <a:spcPts val="0"/>
              </a:spcBef>
              <a:spcAft>
                <a:spcPts val="0"/>
              </a:spcAft>
              <a:buClrTx/>
            </a:pPr>
            <a:endParaRPr lang="en-US" sz="1100" dirty="0" smtClean="0"/>
          </a:p>
          <a:p>
            <a:pPr eaLnBrk="1" hangingPunct="1">
              <a:lnSpc>
                <a:spcPct val="100000"/>
              </a:lnSpc>
              <a:spcBef>
                <a:spcPts val="0"/>
              </a:spcBef>
              <a:spcAft>
                <a:spcPts val="0"/>
              </a:spcAft>
              <a:buClrTx/>
            </a:pPr>
            <a:r>
              <a:rPr lang="en-US" sz="2600" dirty="0" smtClean="0"/>
              <a:t>2012 Renewal Evaluation Results</a:t>
            </a:r>
          </a:p>
          <a:p>
            <a:pPr eaLnBrk="1" hangingPunct="1">
              <a:lnSpc>
                <a:spcPct val="100000"/>
              </a:lnSpc>
              <a:spcBef>
                <a:spcPts val="0"/>
              </a:spcBef>
              <a:spcAft>
                <a:spcPts val="0"/>
              </a:spcAft>
              <a:buClrTx/>
            </a:pPr>
            <a:endParaRPr lang="en-US" sz="1600" dirty="0" smtClean="0"/>
          </a:p>
          <a:p>
            <a:pPr eaLnBrk="1" hangingPunct="1">
              <a:lnSpc>
                <a:spcPct val="100000"/>
              </a:lnSpc>
              <a:spcBef>
                <a:spcPts val="0"/>
              </a:spcBef>
              <a:spcAft>
                <a:spcPts val="0"/>
              </a:spcAft>
              <a:buClrTx/>
            </a:pPr>
            <a:r>
              <a:rPr lang="en-US" sz="2600" dirty="0" smtClean="0"/>
              <a:t>2013 Renewal Evaluation Criteria, Scoring &amp; Process </a:t>
            </a:r>
          </a:p>
          <a:p>
            <a:pPr eaLnBrk="1" hangingPunct="1">
              <a:lnSpc>
                <a:spcPct val="100000"/>
              </a:lnSpc>
              <a:spcBef>
                <a:spcPts val="0"/>
              </a:spcBef>
              <a:spcAft>
                <a:spcPts val="0"/>
              </a:spcAft>
              <a:buClrTx/>
            </a:pPr>
            <a:endParaRPr lang="en-US" sz="1600" dirty="0" smtClean="0"/>
          </a:p>
          <a:p>
            <a:pPr eaLnBrk="1" hangingPunct="1">
              <a:lnSpc>
                <a:spcPct val="100000"/>
              </a:lnSpc>
              <a:spcBef>
                <a:spcPts val="0"/>
              </a:spcBef>
              <a:spcAft>
                <a:spcPts val="0"/>
              </a:spcAft>
              <a:buClrTx/>
            </a:pPr>
            <a:r>
              <a:rPr lang="en-US" sz="2600" dirty="0" smtClean="0"/>
              <a:t>Annual Performance Review (APR) Highlights</a:t>
            </a:r>
          </a:p>
          <a:p>
            <a:pPr eaLnBrk="1" hangingPunct="1">
              <a:lnSpc>
                <a:spcPct val="100000"/>
              </a:lnSpc>
              <a:spcBef>
                <a:spcPts val="0"/>
              </a:spcBef>
              <a:spcAft>
                <a:spcPts val="0"/>
              </a:spcAft>
              <a:buClrTx/>
            </a:pPr>
            <a:endParaRPr lang="en-US" sz="1800" dirty="0" smtClean="0"/>
          </a:p>
          <a:p>
            <a:pPr eaLnBrk="1" hangingPunct="1">
              <a:lnSpc>
                <a:spcPct val="100000"/>
              </a:lnSpc>
              <a:spcBef>
                <a:spcPts val="0"/>
              </a:spcBef>
              <a:spcAft>
                <a:spcPts val="0"/>
              </a:spcAft>
              <a:buClrTx/>
            </a:pPr>
            <a:r>
              <a:rPr lang="en-US" sz="2600" dirty="0" smtClean="0"/>
              <a:t>2013 BOS NOFA Process</a:t>
            </a:r>
          </a:p>
          <a:p>
            <a:pPr eaLnBrk="1" hangingPunct="1">
              <a:lnSpc>
                <a:spcPct val="100000"/>
              </a:lnSpc>
              <a:spcBef>
                <a:spcPts val="0"/>
              </a:spcBef>
              <a:spcAft>
                <a:spcPts val="0"/>
              </a:spcAft>
              <a:buClrTx/>
            </a:pPr>
            <a:endParaRPr lang="en-US" sz="1050" dirty="0" smtClean="0"/>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HEARTH Highlights - Rental Assistance &amp; Leasing</a:t>
            </a:r>
            <a:endParaRPr lang="en-US" dirty="0"/>
          </a:p>
        </p:txBody>
      </p:sp>
      <p:sp>
        <p:nvSpPr>
          <p:cNvPr id="3" name="Content Placeholder 2"/>
          <p:cNvSpPr>
            <a:spLocks noGrp="1"/>
          </p:cNvSpPr>
          <p:nvPr>
            <p:ph idx="1"/>
          </p:nvPr>
        </p:nvSpPr>
        <p:spPr>
          <a:xfrm>
            <a:off x="457200" y="990600"/>
            <a:ext cx="8382000" cy="4495800"/>
          </a:xfrm>
        </p:spPr>
        <p:txBody>
          <a:bodyPr/>
          <a:lstStyle/>
          <a:p>
            <a:pPr>
              <a:buClrTx/>
              <a:buFont typeface="Wingdings" charset="2"/>
              <a:buChar char="§"/>
            </a:pPr>
            <a:r>
              <a:rPr lang="en-US" dirty="0" smtClean="0"/>
              <a:t>No more SHP and S+C – programs are together under HEARTH as one</a:t>
            </a:r>
          </a:p>
          <a:p>
            <a:pPr>
              <a:buClrTx/>
              <a:buFont typeface="Wingdings" charset="2"/>
              <a:buChar char="§"/>
            </a:pPr>
            <a:r>
              <a:rPr lang="en-US" dirty="0" smtClean="0"/>
              <a:t>Rental Assistance Projects</a:t>
            </a:r>
          </a:p>
          <a:p>
            <a:pPr lvl="1">
              <a:buFont typeface="Wingdings" charset="2"/>
              <a:buChar char="§"/>
            </a:pPr>
            <a:r>
              <a:rPr lang="en-US" dirty="0" smtClean="0"/>
              <a:t>Old S+C and projects that converted </a:t>
            </a:r>
          </a:p>
          <a:p>
            <a:pPr lvl="1">
              <a:buFont typeface="Wingdings" charset="2"/>
              <a:buChar char="§"/>
            </a:pPr>
            <a:r>
              <a:rPr lang="en-US" dirty="0" smtClean="0"/>
              <a:t>Tenant holds lease, rental assistance is administered through housing authority or DMHAS</a:t>
            </a:r>
          </a:p>
          <a:p>
            <a:pPr>
              <a:buClrTx/>
              <a:buFont typeface="Wingdings" charset="2"/>
              <a:buChar char="§"/>
            </a:pPr>
            <a:r>
              <a:rPr lang="en-US" dirty="0" smtClean="0"/>
              <a:t>Leasing Projects</a:t>
            </a:r>
          </a:p>
          <a:p>
            <a:pPr lvl="1">
              <a:buFont typeface="Wingdings" charset="2"/>
              <a:buChar char="§"/>
            </a:pPr>
            <a:r>
              <a:rPr lang="en-US" dirty="0" smtClean="0"/>
              <a:t>Agency holds lease, HUD is exploring different options and will issue guidance on this   </a:t>
            </a:r>
          </a:p>
          <a:p>
            <a:pPr>
              <a:buClrTx/>
              <a:buFont typeface="Wingdings" charset="2"/>
              <a:buChar char="§"/>
            </a:pPr>
            <a:r>
              <a:rPr lang="en-US" dirty="0"/>
              <a:t>Services/</a:t>
            </a:r>
            <a:r>
              <a:rPr lang="en-US" dirty="0" smtClean="0"/>
              <a:t>Operating Projects</a:t>
            </a:r>
          </a:p>
          <a:p>
            <a:pPr lvl="1">
              <a:buFont typeface="Wingdings" charset="2"/>
              <a:buChar char="§"/>
            </a:pPr>
            <a:r>
              <a:rPr lang="en-US" dirty="0" smtClean="0"/>
              <a:t>Projects with services and/or operating monies</a:t>
            </a:r>
            <a:endParaRPr lang="en-US" dirty="0"/>
          </a:p>
          <a:p>
            <a:pPr marL="406400" lvl="1" indent="0">
              <a:buNone/>
            </a:pPr>
            <a:endParaRPr lang="en-US" dirty="0" smtClean="0"/>
          </a:p>
          <a:p>
            <a:pPr lvl="1">
              <a:buFont typeface="Wingdings" charset="2"/>
              <a:buChar char="§"/>
            </a:pPr>
            <a:endParaRPr lang="en-US" dirty="0"/>
          </a:p>
        </p:txBody>
      </p:sp>
    </p:spTree>
    <p:extLst>
      <p:ext uri="{BB962C8B-B14F-4D97-AF65-F5344CB8AC3E}">
        <p14:creationId xmlns:p14="http://schemas.microsoft.com/office/powerpoint/2010/main" val="918893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HEARTH Highlights - Performance</a:t>
            </a:r>
            <a:endParaRPr lang="en-US" dirty="0"/>
          </a:p>
        </p:txBody>
      </p:sp>
      <p:sp>
        <p:nvSpPr>
          <p:cNvPr id="3" name="Content Placeholder 2"/>
          <p:cNvSpPr>
            <a:spLocks noGrp="1"/>
          </p:cNvSpPr>
          <p:nvPr>
            <p:ph idx="1"/>
          </p:nvPr>
        </p:nvSpPr>
        <p:spPr/>
        <p:txBody>
          <a:bodyPr/>
          <a:lstStyle/>
          <a:p>
            <a:pPr>
              <a:buClrTx/>
              <a:buFont typeface="Wingdings" charset="2"/>
              <a:buChar char="§"/>
            </a:pPr>
            <a:r>
              <a:rPr lang="en-US" dirty="0" smtClean="0"/>
              <a:t>Greater emphasis on performance </a:t>
            </a:r>
          </a:p>
          <a:p>
            <a:pPr lvl="1">
              <a:buFont typeface="Wingdings" charset="2"/>
              <a:buChar char="§"/>
            </a:pPr>
            <a:r>
              <a:rPr lang="en-US" sz="2400" dirty="0" smtClean="0"/>
              <a:t>Report in project application and APRs:</a:t>
            </a:r>
          </a:p>
          <a:p>
            <a:pPr lvl="2">
              <a:buFont typeface="Wingdings" charset="2"/>
              <a:buChar char="§"/>
            </a:pPr>
            <a:r>
              <a:rPr lang="en-US" i="0" dirty="0" smtClean="0">
                <a:solidFill>
                  <a:schemeClr val="tx1"/>
                </a:solidFill>
              </a:rPr>
              <a:t>Obtain/maintain PH</a:t>
            </a:r>
          </a:p>
          <a:p>
            <a:pPr lvl="2">
              <a:buFont typeface="Wingdings" charset="2"/>
              <a:buChar char="§"/>
            </a:pPr>
            <a:r>
              <a:rPr lang="en-US" i="0" dirty="0" smtClean="0">
                <a:solidFill>
                  <a:schemeClr val="tx1"/>
                </a:solidFill>
              </a:rPr>
              <a:t>Maintain/increase income</a:t>
            </a:r>
          </a:p>
          <a:p>
            <a:pPr>
              <a:buClrTx/>
              <a:buFont typeface="Wingdings" charset="2"/>
              <a:buChar char="§"/>
            </a:pPr>
            <a:r>
              <a:rPr lang="en-US" dirty="0" smtClean="0"/>
              <a:t>Focus on:</a:t>
            </a:r>
          </a:p>
          <a:p>
            <a:pPr lvl="1">
              <a:buFont typeface="Wingdings" charset="2"/>
              <a:buChar char="§"/>
            </a:pPr>
            <a:r>
              <a:rPr lang="en-US" sz="2400" dirty="0" smtClean="0"/>
              <a:t>APRs submitted on time</a:t>
            </a:r>
          </a:p>
          <a:p>
            <a:pPr lvl="1">
              <a:buFont typeface="Wingdings" charset="2"/>
              <a:buChar char="§"/>
            </a:pPr>
            <a:r>
              <a:rPr lang="en-US" sz="2400" dirty="0" smtClean="0"/>
              <a:t>Regular draw-down of funds</a:t>
            </a:r>
          </a:p>
          <a:p>
            <a:pPr lvl="1">
              <a:buFont typeface="Wingdings" charset="2"/>
              <a:buChar char="§"/>
            </a:pPr>
            <a:r>
              <a:rPr lang="en-US" sz="2400" dirty="0" smtClean="0"/>
              <a:t>Spending all program funds</a:t>
            </a:r>
          </a:p>
          <a:p>
            <a:pPr lvl="1">
              <a:buFont typeface="Wingdings" charset="2"/>
              <a:buChar char="§"/>
            </a:pPr>
            <a:r>
              <a:rPr lang="en-US" sz="2400" dirty="0" smtClean="0"/>
              <a:t>Match and Leveraging with letters/documentation</a:t>
            </a:r>
          </a:p>
          <a:p>
            <a:pPr marL="0" indent="0">
              <a:buClrTx/>
              <a:buNone/>
            </a:pPr>
            <a:endParaRPr lang="en-US" dirty="0"/>
          </a:p>
        </p:txBody>
      </p:sp>
    </p:spTree>
    <p:extLst>
      <p:ext uri="{BB962C8B-B14F-4D97-AF65-F5344CB8AC3E}">
        <p14:creationId xmlns:p14="http://schemas.microsoft.com/office/powerpoint/2010/main" val="695902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p:txBody>
          <a:bodyPr/>
          <a:lstStyle/>
          <a:p>
            <a:r>
              <a:rPr lang="en-US" dirty="0" smtClean="0"/>
              <a:t>CoC required to demonstrate that it is:</a:t>
            </a:r>
          </a:p>
          <a:p>
            <a:pPr lvl="1"/>
            <a:r>
              <a:rPr lang="en-US" sz="2400" dirty="0" smtClean="0"/>
              <a:t>Collaborating with local education agencies to assist in identification of homeless families and </a:t>
            </a:r>
          </a:p>
          <a:p>
            <a:pPr lvl="1"/>
            <a:r>
              <a:rPr lang="en-US" sz="2400" dirty="0" smtClean="0"/>
              <a:t>Informing homeless families and youth of their eligibility for McKinney-Vento education services</a:t>
            </a:r>
          </a:p>
          <a:p>
            <a:r>
              <a:rPr lang="en-US" dirty="0" smtClean="0"/>
              <a:t>CoC required to demonstrate that it is:</a:t>
            </a:r>
          </a:p>
          <a:p>
            <a:pPr lvl="1"/>
            <a:r>
              <a:rPr lang="en-US" sz="2400" dirty="0" smtClean="0"/>
              <a:t>Considering education needs of children when families are placed in emergency or transitional shelter and </a:t>
            </a:r>
          </a:p>
          <a:p>
            <a:pPr lvl="1"/>
            <a:r>
              <a:rPr lang="en-US" sz="2400" dirty="0" smtClean="0"/>
              <a:t>Placing families with children as close as possible to schools of origin</a:t>
            </a:r>
          </a:p>
        </p:txBody>
      </p:sp>
      <p:sp>
        <p:nvSpPr>
          <p:cNvPr id="21508" name="Title 1"/>
          <p:cNvSpPr>
            <a:spLocks noGrp="1"/>
          </p:cNvSpPr>
          <p:nvPr>
            <p:ph type="title"/>
          </p:nvPr>
        </p:nvSpPr>
        <p:spPr>
          <a:xfrm>
            <a:off x="304800" y="152400"/>
            <a:ext cx="8534400" cy="758825"/>
          </a:xfrm>
        </p:spPr>
        <p:txBody>
          <a:bodyPr/>
          <a:lstStyle/>
          <a:p>
            <a:r>
              <a:rPr lang="en-US" dirty="0" smtClean="0"/>
              <a:t>HUD Policies Reminders CoC Required Educational Assurances</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990600"/>
            <a:ext cx="8382000" cy="4495800"/>
          </a:xfrm>
        </p:spPr>
        <p:txBody>
          <a:bodyPr>
            <a:noAutofit/>
          </a:bodyPr>
          <a:lstStyle/>
          <a:p>
            <a:pPr>
              <a:buFontTx/>
              <a:buNone/>
              <a:defRPr/>
            </a:pPr>
            <a:r>
              <a:rPr lang="en-US" u="sng" dirty="0" smtClean="0"/>
              <a:t>Projects and programs</a:t>
            </a:r>
            <a:r>
              <a:rPr lang="en-US" dirty="0" smtClean="0"/>
              <a:t> serving families with children must demonstrate that their programs are: </a:t>
            </a:r>
          </a:p>
          <a:p>
            <a:pPr>
              <a:defRPr/>
            </a:pPr>
            <a:r>
              <a:rPr lang="en-US" b="1" u="sng" dirty="0" smtClean="0"/>
              <a:t>Establishing policies and practices</a:t>
            </a:r>
            <a:r>
              <a:rPr lang="en-US" dirty="0" smtClean="0"/>
              <a:t> that are consistent with the education subtitle of McKinney-Vento Act and other laws relating to education and related services to homeless people</a:t>
            </a:r>
          </a:p>
          <a:p>
            <a:pPr>
              <a:defRPr/>
            </a:pPr>
            <a:r>
              <a:rPr lang="en-US" b="1" u="sng" dirty="0" smtClean="0"/>
              <a:t>Designating a staff person</a:t>
            </a:r>
            <a:r>
              <a:rPr lang="en-US" dirty="0" smtClean="0"/>
              <a:t> to ensure that children are enrolled in school and connected to services in the community including programs such as: </a:t>
            </a:r>
          </a:p>
          <a:p>
            <a:pPr lvl="1">
              <a:spcAft>
                <a:spcPts val="0"/>
              </a:spcAft>
              <a:defRPr/>
            </a:pPr>
            <a:r>
              <a:rPr lang="en-US" sz="2400" dirty="0" smtClean="0"/>
              <a:t>Head Start </a:t>
            </a:r>
          </a:p>
          <a:p>
            <a:pPr lvl="1">
              <a:spcAft>
                <a:spcPts val="0"/>
              </a:spcAft>
              <a:defRPr/>
            </a:pPr>
            <a:r>
              <a:rPr lang="en-US" sz="2400" dirty="0" smtClean="0"/>
              <a:t>Part C of the Individuals with Disabilities Education Act</a:t>
            </a:r>
          </a:p>
          <a:p>
            <a:pPr lvl="1">
              <a:spcAft>
                <a:spcPts val="0"/>
              </a:spcAft>
              <a:defRPr/>
            </a:pPr>
            <a:r>
              <a:rPr lang="en-US" sz="2400" dirty="0" smtClean="0"/>
              <a:t>McKinney-Vento education services</a:t>
            </a:r>
            <a:endParaRPr lang="en-US" sz="2400" dirty="0"/>
          </a:p>
        </p:txBody>
      </p:sp>
      <p:sp>
        <p:nvSpPr>
          <p:cNvPr id="22532" name="Title 1"/>
          <p:cNvSpPr>
            <a:spLocks noGrp="1"/>
          </p:cNvSpPr>
          <p:nvPr>
            <p:ph type="title"/>
          </p:nvPr>
        </p:nvSpPr>
        <p:spPr/>
        <p:txBody>
          <a:bodyPr/>
          <a:lstStyle/>
          <a:p>
            <a:r>
              <a:rPr lang="en-US" dirty="0" smtClean="0"/>
              <a:t>Programs’ Required Educational Assurances</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754185" y="1066800"/>
            <a:ext cx="8382000" cy="4495800"/>
          </a:xfrm>
        </p:spPr>
        <p:txBody>
          <a:bodyPr/>
          <a:lstStyle/>
          <a:p>
            <a:r>
              <a:rPr lang="en-US" sz="2600" dirty="0" smtClean="0"/>
              <a:t>Liaisons in every school district with responsibilities to identify homeless children, assist with enrollment and participation, refer families to Head Start and other services</a:t>
            </a:r>
          </a:p>
          <a:p>
            <a:r>
              <a:rPr lang="en-US" sz="2600" dirty="0" smtClean="0"/>
              <a:t>School Stability –schools must keep in original schools, unless not in best interest or not desired by parent/youth</a:t>
            </a:r>
          </a:p>
          <a:p>
            <a:r>
              <a:rPr lang="en-US" sz="2600" dirty="0" smtClean="0"/>
              <a:t>Transportation –schools must provide for stability and access, even crossing district lines</a:t>
            </a:r>
          </a:p>
          <a:p>
            <a:r>
              <a:rPr lang="en-US" sz="2600" dirty="0" smtClean="0"/>
              <a:t>Immediate Enrollment –even without records</a:t>
            </a:r>
          </a:p>
        </p:txBody>
      </p:sp>
      <p:sp>
        <p:nvSpPr>
          <p:cNvPr id="23555" name="Title 2"/>
          <p:cNvSpPr>
            <a:spLocks noGrp="1"/>
          </p:cNvSpPr>
          <p:nvPr>
            <p:ph type="title"/>
          </p:nvPr>
        </p:nvSpPr>
        <p:spPr/>
        <p:txBody>
          <a:bodyPr/>
          <a:lstStyle/>
          <a:p>
            <a:r>
              <a:rPr lang="en-US" dirty="0" smtClean="0"/>
              <a:t>Rights under the Education Subtitle of McKinney Vento</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p:txBody>
          <a:bodyPr/>
          <a:lstStyle/>
          <a:p>
            <a:r>
              <a:rPr lang="en-US" dirty="0" smtClean="0"/>
              <a:t>Dispute process –families and youth can dispute school decisions; must be enrolled during the dispute process</a:t>
            </a:r>
          </a:p>
          <a:p>
            <a:r>
              <a:rPr lang="en-US" dirty="0" smtClean="0"/>
              <a:t>Homeless children and youth are categorically eligible for free school meals; they do not have to fill out paperwork (list from liaison or shelter director suffices)</a:t>
            </a:r>
          </a:p>
          <a:p>
            <a:r>
              <a:rPr lang="en-US" dirty="0" smtClean="0"/>
              <a:t>Homeless children and youth are categorically eligible for extra support through Title I (Education for Disadvantaged Federal program), no matter what school they attend</a:t>
            </a:r>
          </a:p>
          <a:p>
            <a:endParaRPr lang="en-US" dirty="0" smtClean="0"/>
          </a:p>
        </p:txBody>
      </p:sp>
      <p:sp>
        <p:nvSpPr>
          <p:cNvPr id="24579" name="Title 2"/>
          <p:cNvSpPr>
            <a:spLocks noGrp="1"/>
          </p:cNvSpPr>
          <p:nvPr>
            <p:ph type="title"/>
          </p:nvPr>
        </p:nvSpPr>
        <p:spPr/>
        <p:txBody>
          <a:bodyPr/>
          <a:lstStyle/>
          <a:p>
            <a:r>
              <a:rPr lang="en-US" dirty="0" smtClean="0"/>
              <a:t>Rights under the Education Subtitle (cont)</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p:cNvSpPr>
            <a:spLocks noGrp="1"/>
          </p:cNvSpPr>
          <p:nvPr>
            <p:ph idx="1"/>
          </p:nvPr>
        </p:nvSpPr>
        <p:spPr>
          <a:xfrm>
            <a:off x="457200" y="1219200"/>
            <a:ext cx="8229600" cy="4787900"/>
          </a:xfrm>
        </p:spPr>
        <p:txBody>
          <a:bodyPr/>
          <a:lstStyle/>
          <a:p>
            <a:r>
              <a:rPr lang="en-US" sz="2600" dirty="0" smtClean="0"/>
              <a:t>Unaccompanied youth: a child or youth who meets the definition of homeless and is not in the physical custody of a parent or guardian. These youth are typically fleeing abuse or neglect at home, but are not involved in the child welfare system</a:t>
            </a:r>
          </a:p>
          <a:p>
            <a:pPr lvl="1">
              <a:lnSpc>
                <a:spcPct val="100000"/>
              </a:lnSpc>
            </a:pPr>
            <a:r>
              <a:rPr lang="en-US" dirty="0" smtClean="0"/>
              <a:t>Liaisons must consider their wishes in school placement, help with disputes</a:t>
            </a:r>
          </a:p>
          <a:p>
            <a:r>
              <a:rPr lang="en-US" sz="2600" dirty="0" smtClean="0"/>
              <a:t>Preschool children: 51% of all children in HUD-funded shelters are under the age of 6.</a:t>
            </a:r>
          </a:p>
          <a:p>
            <a:pPr lvl="1"/>
            <a:r>
              <a:rPr lang="en-US" sz="2200" dirty="0" smtClean="0"/>
              <a:t>Liaisons must ensure homeless children have access to Head Start and LEA-administered preschool programs</a:t>
            </a:r>
          </a:p>
          <a:p>
            <a:endParaRPr lang="en-US" dirty="0" smtClean="0"/>
          </a:p>
          <a:p>
            <a:endParaRPr lang="en-US" dirty="0" smtClean="0"/>
          </a:p>
        </p:txBody>
      </p:sp>
      <p:sp>
        <p:nvSpPr>
          <p:cNvPr id="25603" name="Title 2"/>
          <p:cNvSpPr>
            <a:spLocks noGrp="1"/>
          </p:cNvSpPr>
          <p:nvPr>
            <p:ph type="title"/>
          </p:nvPr>
        </p:nvSpPr>
        <p:spPr/>
        <p:txBody>
          <a:bodyPr/>
          <a:lstStyle/>
          <a:p>
            <a:r>
              <a:rPr lang="en-US" sz="2500" dirty="0" smtClean="0"/>
              <a:t>Rights under the Education Subtitle - Special Populations</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HUD Policies Reminders</a:t>
            </a:r>
            <a:br>
              <a:rPr lang="en-US" dirty="0" smtClean="0"/>
            </a:br>
            <a:r>
              <a:rPr lang="en-US" dirty="0" smtClean="0"/>
              <a:t>Requirements for Mainstream Resources Enrollment </a:t>
            </a:r>
            <a:endParaRPr lang="en-US" dirty="0"/>
          </a:p>
        </p:txBody>
      </p:sp>
      <p:sp>
        <p:nvSpPr>
          <p:cNvPr id="3" name="Content Placeholder 2"/>
          <p:cNvSpPr>
            <a:spLocks noGrp="1"/>
          </p:cNvSpPr>
          <p:nvPr>
            <p:ph idx="1"/>
          </p:nvPr>
        </p:nvSpPr>
        <p:spPr/>
        <p:txBody>
          <a:bodyPr/>
          <a:lstStyle/>
          <a:p>
            <a:pPr>
              <a:spcBef>
                <a:spcPts val="600"/>
              </a:spcBef>
              <a:spcAft>
                <a:spcPts val="600"/>
              </a:spcAft>
              <a:buClrTx/>
              <a:buFont typeface="Wingdings" pitchFamily="2" charset="2"/>
              <a:buChar char="§"/>
            </a:pPr>
            <a:r>
              <a:rPr lang="en-US" dirty="0" smtClean="0"/>
              <a:t>Case managers systematically assist clients in completing applications for mainstream benefits</a:t>
            </a:r>
          </a:p>
          <a:p>
            <a:pPr>
              <a:spcBef>
                <a:spcPts val="0"/>
              </a:spcBef>
              <a:spcAft>
                <a:spcPts val="0"/>
              </a:spcAft>
              <a:buClrTx/>
              <a:buFont typeface="Wingdings" pitchFamily="2" charset="2"/>
              <a:buChar char="§"/>
            </a:pPr>
            <a:r>
              <a:rPr lang="en-US" dirty="0" smtClean="0"/>
              <a:t>Homeless assistance providers supply transportation assistance to clients to attend mainstream</a:t>
            </a:r>
          </a:p>
          <a:p>
            <a:pPr>
              <a:spcBef>
                <a:spcPts val="0"/>
              </a:spcBef>
              <a:spcAft>
                <a:spcPts val="0"/>
              </a:spcAft>
            </a:pPr>
            <a:r>
              <a:rPr lang="en-US" dirty="0" smtClean="0"/>
              <a:t>benefit appointments, employment training, or jobs</a:t>
            </a:r>
          </a:p>
          <a:p>
            <a:pPr>
              <a:spcBef>
                <a:spcPts val="600"/>
              </a:spcBef>
              <a:spcAft>
                <a:spcPts val="600"/>
              </a:spcAft>
              <a:buClrTx/>
              <a:buFont typeface="Wingdings" pitchFamily="2" charset="2"/>
              <a:buChar char="§"/>
            </a:pPr>
            <a:r>
              <a:rPr lang="en-US" dirty="0" smtClean="0"/>
              <a:t>Homeless assistance providers use a single application form for four or more mainstream programs</a:t>
            </a:r>
          </a:p>
          <a:p>
            <a:pPr>
              <a:spcBef>
                <a:spcPts val="600"/>
              </a:spcBef>
              <a:spcAft>
                <a:spcPts val="600"/>
              </a:spcAft>
              <a:buClrTx/>
              <a:buFont typeface="Wingdings" pitchFamily="2" charset="2"/>
              <a:buChar char="§"/>
            </a:pPr>
            <a:r>
              <a:rPr lang="en-US" dirty="0" smtClean="0"/>
              <a:t>Homeless assistance providers have staff systematically follow-up to ensure mainstream benefits are received</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 Street, Veteran and Youth Homelessness</a:t>
            </a:r>
            <a:endParaRPr lang="en-US" dirty="0"/>
          </a:p>
        </p:txBody>
      </p:sp>
      <p:sp>
        <p:nvSpPr>
          <p:cNvPr id="3" name="Content Placeholder 2"/>
          <p:cNvSpPr>
            <a:spLocks noGrp="1"/>
          </p:cNvSpPr>
          <p:nvPr>
            <p:ph idx="1"/>
          </p:nvPr>
        </p:nvSpPr>
        <p:spPr/>
        <p:txBody>
          <a:bodyPr/>
          <a:lstStyle/>
          <a:p>
            <a:pPr>
              <a:spcBef>
                <a:spcPts val="0"/>
              </a:spcBef>
              <a:spcAft>
                <a:spcPts val="0"/>
              </a:spcAft>
              <a:buClrTx/>
              <a:buFont typeface="Wingdings" pitchFamily="2" charset="2"/>
              <a:buChar char="§"/>
            </a:pPr>
            <a:r>
              <a:rPr lang="en-US" sz="2800" dirty="0" smtClean="0"/>
              <a:t>Describe the CoC's current efforts to combat homelessness among veterans and youth </a:t>
            </a:r>
          </a:p>
          <a:p>
            <a:pPr>
              <a:spcBef>
                <a:spcPts val="0"/>
              </a:spcBef>
              <a:spcAft>
                <a:spcPts val="0"/>
              </a:spcAft>
              <a:buClrTx/>
              <a:buFont typeface="Wingdings" pitchFamily="2" charset="2"/>
              <a:buChar char="§"/>
            </a:pPr>
            <a:r>
              <a:rPr lang="en-US" sz="2800" dirty="0" smtClean="0"/>
              <a:t>Identify organizations that are currently serving these populations, how these efforts are consistent with CoC strategic plan goals, and how the CoC plans to address this issue in the future</a:t>
            </a:r>
          </a:p>
          <a:p>
            <a:pPr>
              <a:buClrTx/>
              <a:buFont typeface="Wingdings" pitchFamily="2" charset="2"/>
              <a:buChar char="§"/>
            </a:pPr>
            <a:r>
              <a:rPr lang="en-US" sz="2800" dirty="0" smtClean="0"/>
              <a:t>Describe the CoCs efforts to identify and engage persons that routinely sleep on the streets or other places not meant for human habitation</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Coordinated Access</a:t>
            </a:r>
            <a:endParaRPr lang="en-US" sz="3200" dirty="0"/>
          </a:p>
        </p:txBody>
      </p:sp>
      <p:sp>
        <p:nvSpPr>
          <p:cNvPr id="3" name="Content Placeholder 2"/>
          <p:cNvSpPr>
            <a:spLocks noGrp="1"/>
          </p:cNvSpPr>
          <p:nvPr>
            <p:ph idx="1"/>
          </p:nvPr>
        </p:nvSpPr>
        <p:spPr>
          <a:xfrm>
            <a:off x="304800" y="990600"/>
            <a:ext cx="8382000" cy="4495800"/>
          </a:xfrm>
        </p:spPr>
        <p:txBody>
          <a:bodyPr/>
          <a:lstStyle/>
          <a:p>
            <a:pPr lvl="1">
              <a:buFont typeface="Wingdings" charset="2"/>
              <a:buChar char="§"/>
            </a:pPr>
            <a:r>
              <a:rPr lang="en-US" sz="3200" dirty="0" smtClean="0">
                <a:solidFill>
                  <a:srgbClr val="B20524"/>
                </a:solidFill>
              </a:rPr>
              <a:t>Required </a:t>
            </a:r>
            <a:r>
              <a:rPr lang="en-US" sz="3200" dirty="0">
                <a:solidFill>
                  <a:srgbClr val="B20524"/>
                </a:solidFill>
              </a:rPr>
              <a:t>by HUD</a:t>
            </a:r>
          </a:p>
          <a:p>
            <a:pPr lvl="1">
              <a:buFont typeface="Wingdings" charset="2"/>
              <a:buChar char="§"/>
            </a:pPr>
            <a:r>
              <a:rPr lang="en-US" sz="3200" dirty="0">
                <a:solidFill>
                  <a:srgbClr val="B20524"/>
                </a:solidFill>
              </a:rPr>
              <a:t>Opening Doors - Crisis Response Group working on </a:t>
            </a:r>
            <a:r>
              <a:rPr lang="en-US" sz="3200" dirty="0" smtClean="0">
                <a:solidFill>
                  <a:srgbClr val="B20524"/>
                </a:solidFill>
              </a:rPr>
              <a:t>plans</a:t>
            </a:r>
          </a:p>
          <a:p>
            <a:pPr lvl="2">
              <a:buFont typeface="Wingdings" charset="2"/>
              <a:buChar char="§"/>
            </a:pPr>
            <a:r>
              <a:rPr lang="en-US" sz="3600" dirty="0" smtClean="0">
                <a:solidFill>
                  <a:schemeClr val="tx1"/>
                </a:solidFill>
              </a:rPr>
              <a:t>Next meeting 4/19 @ 1:00 pm</a:t>
            </a:r>
            <a:endParaRPr lang="en-US" sz="3600" dirty="0">
              <a:solidFill>
                <a:schemeClr val="tx1"/>
              </a:solidFill>
            </a:endParaRPr>
          </a:p>
          <a:p>
            <a:pPr lvl="1">
              <a:buFont typeface="Wingdings" charset="2"/>
              <a:buChar char="§"/>
            </a:pPr>
            <a:r>
              <a:rPr lang="en-US" sz="3200" dirty="0">
                <a:solidFill>
                  <a:srgbClr val="B20524"/>
                </a:solidFill>
              </a:rPr>
              <a:t>Build and expand existing systems – ex. 211</a:t>
            </a:r>
          </a:p>
          <a:p>
            <a:pPr lvl="1">
              <a:buFont typeface="Wingdings" charset="2"/>
              <a:buChar char="§"/>
            </a:pPr>
            <a:r>
              <a:rPr lang="en-US" sz="3200" dirty="0">
                <a:solidFill>
                  <a:srgbClr val="B20524"/>
                </a:solidFill>
              </a:rPr>
              <a:t>Implementation to begin this summer </a:t>
            </a:r>
          </a:p>
        </p:txBody>
      </p:sp>
    </p:spTree>
    <p:extLst>
      <p:ext uri="{BB962C8B-B14F-4D97-AF65-F5344CB8AC3E}">
        <p14:creationId xmlns:p14="http://schemas.microsoft.com/office/powerpoint/2010/main" val="351768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200" dirty="0" smtClean="0"/>
              <a:t>What is the BOS CoC?</a:t>
            </a:r>
          </a:p>
        </p:txBody>
      </p:sp>
      <p:pic>
        <p:nvPicPr>
          <p:cNvPr id="5123" name="Content Placeholder 4" descr="Connecticut.gif"/>
          <p:cNvPicPr>
            <a:picLocks noGrp="1" noChangeAspect="1"/>
          </p:cNvPicPr>
          <p:nvPr>
            <p:ph idx="1"/>
          </p:nvPr>
        </p:nvPicPr>
        <p:blipFill>
          <a:blip r:embed="rId3" cstate="print"/>
          <a:srcRect/>
          <a:stretch>
            <a:fillRect/>
          </a:stretch>
        </p:blipFill>
        <p:spPr>
          <a:xfrm>
            <a:off x="2514600" y="1219200"/>
            <a:ext cx="6324600" cy="4343400"/>
          </a:xfrm>
        </p:spPr>
      </p:pic>
      <p:sp>
        <p:nvSpPr>
          <p:cNvPr id="5125" name="TextBox 4"/>
          <p:cNvSpPr txBox="1">
            <a:spLocks noChangeArrowheads="1"/>
          </p:cNvSpPr>
          <p:nvPr/>
        </p:nvSpPr>
        <p:spPr bwMode="auto">
          <a:xfrm>
            <a:off x="228600" y="1066800"/>
            <a:ext cx="2286000" cy="4632325"/>
          </a:xfrm>
          <a:prstGeom prst="rect">
            <a:avLst/>
          </a:prstGeom>
          <a:noFill/>
          <a:ln w="9525">
            <a:noFill/>
            <a:miter lim="800000"/>
            <a:headEnd/>
            <a:tailEnd/>
          </a:ln>
        </p:spPr>
        <p:txBody>
          <a:bodyPr>
            <a:spAutoFit/>
          </a:bodyPr>
          <a:lstStyle/>
          <a:p>
            <a:r>
              <a:rPr lang="en-US" sz="1600" b="1" dirty="0" smtClean="0"/>
              <a:t>Balance of State regions:</a:t>
            </a:r>
          </a:p>
          <a:p>
            <a:pPr>
              <a:spcBef>
                <a:spcPts val="600"/>
              </a:spcBef>
              <a:buFont typeface="Arial" charset="0"/>
              <a:buChar char="•"/>
            </a:pPr>
            <a:r>
              <a:rPr lang="en-US" sz="1600" dirty="0" smtClean="0"/>
              <a:t>New Haven suburbs</a:t>
            </a:r>
          </a:p>
          <a:p>
            <a:pPr>
              <a:spcBef>
                <a:spcPts val="600"/>
              </a:spcBef>
              <a:buFont typeface="Arial" charset="0"/>
              <a:buChar char="•"/>
            </a:pPr>
            <a:r>
              <a:rPr lang="en-US" sz="1600" dirty="0" smtClean="0"/>
              <a:t>Hartford suburbs </a:t>
            </a:r>
          </a:p>
          <a:p>
            <a:pPr>
              <a:spcBef>
                <a:spcPts val="600"/>
              </a:spcBef>
              <a:buFont typeface="Arial" charset="0"/>
              <a:buChar char="•"/>
            </a:pPr>
            <a:r>
              <a:rPr lang="en-US" sz="1600" dirty="0" smtClean="0"/>
              <a:t>The Valley </a:t>
            </a:r>
          </a:p>
          <a:p>
            <a:pPr>
              <a:spcBef>
                <a:spcPts val="600"/>
              </a:spcBef>
              <a:buFont typeface="Arial" charset="0"/>
              <a:buChar char="•"/>
            </a:pPr>
            <a:r>
              <a:rPr lang="en-US" sz="1600" dirty="0" smtClean="0"/>
              <a:t>Windham/Tolland Counties</a:t>
            </a:r>
          </a:p>
          <a:p>
            <a:pPr>
              <a:spcBef>
                <a:spcPts val="600"/>
              </a:spcBef>
              <a:buFont typeface="Arial" charset="0"/>
              <a:buChar char="•"/>
            </a:pPr>
            <a:r>
              <a:rPr lang="en-US" sz="1600" dirty="0" smtClean="0"/>
              <a:t>Litchfield County </a:t>
            </a:r>
          </a:p>
          <a:p>
            <a:pPr>
              <a:spcBef>
                <a:spcPts val="600"/>
              </a:spcBef>
              <a:buFont typeface="Arial" charset="0"/>
              <a:buChar char="•"/>
            </a:pPr>
            <a:r>
              <a:rPr lang="en-US" sz="1600" dirty="0" smtClean="0"/>
              <a:t>Manchester</a:t>
            </a:r>
          </a:p>
          <a:p>
            <a:pPr>
              <a:spcBef>
                <a:spcPts val="600"/>
              </a:spcBef>
              <a:buFont typeface="Arial" charset="0"/>
              <a:buChar char="•"/>
            </a:pPr>
            <a:r>
              <a:rPr lang="en-US" sz="1600" dirty="0" smtClean="0"/>
              <a:t>SE CT - New London/Norwich </a:t>
            </a:r>
          </a:p>
          <a:p>
            <a:pPr>
              <a:spcBef>
                <a:spcPts val="600"/>
              </a:spcBef>
              <a:buFont typeface="Arial" charset="0"/>
              <a:buChar char="•"/>
            </a:pPr>
            <a:r>
              <a:rPr lang="en-US" sz="1600" dirty="0" smtClean="0"/>
              <a:t>Middletown/Middlesex</a:t>
            </a:r>
          </a:p>
          <a:p>
            <a:pPr>
              <a:spcBef>
                <a:spcPts val="600"/>
              </a:spcBef>
              <a:buFont typeface="Arial" charset="0"/>
              <a:buChar char="•"/>
            </a:pPr>
            <a:r>
              <a:rPr lang="en-US" sz="1600" dirty="0" smtClean="0"/>
              <a:t>Bristol</a:t>
            </a:r>
          </a:p>
          <a:p>
            <a:pPr>
              <a:spcBef>
                <a:spcPts val="600"/>
              </a:spcBef>
              <a:buFont typeface="Arial" charset="0"/>
              <a:buChar char="•"/>
            </a:pPr>
            <a:r>
              <a:rPr lang="en-US" sz="1600" dirty="0" smtClean="0"/>
              <a:t>Danbury</a:t>
            </a:r>
          </a:p>
          <a:p>
            <a:pPr>
              <a:spcBef>
                <a:spcPts val="600"/>
              </a:spcBef>
              <a:buFont typeface="Arial" charset="0"/>
              <a:buChar char="•"/>
            </a:pPr>
            <a:r>
              <a:rPr lang="en-US" sz="1600" dirty="0" smtClean="0"/>
              <a:t>New Britain</a:t>
            </a: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BOS Admissions Policies - Marketing</a:t>
            </a:r>
            <a:endParaRPr lang="en-US" dirty="0"/>
          </a:p>
        </p:txBody>
      </p:sp>
      <p:sp>
        <p:nvSpPr>
          <p:cNvPr id="3" name="Content Placeholder 2"/>
          <p:cNvSpPr>
            <a:spLocks noGrp="1"/>
          </p:cNvSpPr>
          <p:nvPr>
            <p:ph idx="1"/>
          </p:nvPr>
        </p:nvSpPr>
        <p:spPr>
          <a:xfrm>
            <a:off x="304800" y="1219200"/>
            <a:ext cx="8610600" cy="4495800"/>
          </a:xfrm>
        </p:spPr>
        <p:txBody>
          <a:bodyPr/>
          <a:lstStyle/>
          <a:p>
            <a:r>
              <a:rPr lang="en-US" sz="2800" dirty="0" smtClean="0"/>
              <a:t>Marketing for Housing and Services:</a:t>
            </a:r>
            <a:endParaRPr lang="en-US" sz="2600" dirty="0" smtClean="0"/>
          </a:p>
          <a:p>
            <a:r>
              <a:rPr lang="en-US" sz="2600" dirty="0" smtClean="0"/>
              <a:t>NOFA Language: “Describe </a:t>
            </a:r>
            <a:r>
              <a:rPr lang="en-US" sz="2600" dirty="0"/>
              <a:t>the procedures used </a:t>
            </a:r>
            <a:r>
              <a:rPr lang="en-US" sz="2600" dirty="0" smtClean="0"/>
              <a:t>by the CoC and its programs to </a:t>
            </a:r>
            <a:r>
              <a:rPr lang="en-US" sz="2600" dirty="0"/>
              <a:t>market housing and supportive </a:t>
            </a:r>
            <a:r>
              <a:rPr lang="en-US" sz="2600" dirty="0" smtClean="0"/>
              <a:t>services to </a:t>
            </a:r>
            <a:r>
              <a:rPr lang="en-US" sz="2600" dirty="0"/>
              <a:t>eligible persons regardless of race, color, national origin, religion, sex</a:t>
            </a:r>
            <a:r>
              <a:rPr lang="en-US" sz="2600" dirty="0" smtClean="0"/>
              <a:t>, age</a:t>
            </a:r>
            <a:r>
              <a:rPr lang="en-US" sz="2600" dirty="0"/>
              <a:t>, familial status, or disability who are least likely to request housing </a:t>
            </a:r>
            <a:r>
              <a:rPr lang="en-US" sz="2600" dirty="0" smtClean="0"/>
              <a:t>or services </a:t>
            </a:r>
            <a:r>
              <a:rPr lang="en-US" sz="2600" dirty="0"/>
              <a:t>in the absence of special </a:t>
            </a:r>
            <a:r>
              <a:rPr lang="en-US" sz="2600" dirty="0" smtClean="0"/>
              <a:t>outreach”</a:t>
            </a:r>
          </a:p>
          <a:p>
            <a:pPr lvl="1"/>
            <a:r>
              <a:rPr lang="en-US" sz="2400" dirty="0" smtClean="0"/>
              <a:t>Providers should have non-discrimination policies in place and assertively outreach to people not involved in the homeless system.  BOS Policy to be adopted May ‘13</a:t>
            </a:r>
            <a:endParaRPr lang="en-US" sz="2400" dirty="0"/>
          </a:p>
        </p:txBody>
      </p:sp>
    </p:spTree>
    <p:extLst>
      <p:ext uri="{BB962C8B-B14F-4D97-AF65-F5344CB8AC3E}">
        <p14:creationId xmlns:p14="http://schemas.microsoft.com/office/powerpoint/2010/main" val="16787790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BOS Admission Policies –Discharge Planning</a:t>
            </a:r>
            <a:endParaRPr lang="en-US" dirty="0"/>
          </a:p>
        </p:txBody>
      </p:sp>
      <p:sp>
        <p:nvSpPr>
          <p:cNvPr id="3" name="Content Placeholder 2"/>
          <p:cNvSpPr>
            <a:spLocks noGrp="1"/>
          </p:cNvSpPr>
          <p:nvPr>
            <p:ph idx="1"/>
          </p:nvPr>
        </p:nvSpPr>
        <p:spPr>
          <a:xfrm>
            <a:off x="228600" y="914400"/>
            <a:ext cx="8915400" cy="4495800"/>
          </a:xfrm>
        </p:spPr>
        <p:txBody>
          <a:bodyPr/>
          <a:lstStyle/>
          <a:p>
            <a:pPr>
              <a:lnSpc>
                <a:spcPct val="100000"/>
              </a:lnSpc>
            </a:pPr>
            <a:r>
              <a:rPr lang="en-US" b="1" dirty="0" smtClean="0"/>
              <a:t>Accepting </a:t>
            </a:r>
            <a:r>
              <a:rPr lang="en-US" b="1" dirty="0"/>
              <a:t>People from Other Public Systems of Care:</a:t>
            </a:r>
            <a:endParaRPr lang="en-US" dirty="0"/>
          </a:p>
          <a:p>
            <a:pPr>
              <a:lnSpc>
                <a:spcPct val="100000"/>
              </a:lnSpc>
            </a:pPr>
            <a:r>
              <a:rPr lang="en-US" dirty="0"/>
              <a:t>The </a:t>
            </a:r>
            <a:r>
              <a:rPr lang="en-US" dirty="0" smtClean="0"/>
              <a:t>HEARTH Act </a:t>
            </a:r>
            <a:r>
              <a:rPr lang="en-US" dirty="0"/>
              <a:t>stipulates that state and local governments have policies </a:t>
            </a:r>
            <a:r>
              <a:rPr lang="en-US" dirty="0" smtClean="0"/>
              <a:t>in </a:t>
            </a:r>
            <a:r>
              <a:rPr lang="en-US" dirty="0"/>
              <a:t>place to ensure that </a:t>
            </a:r>
            <a:r>
              <a:rPr lang="en-US" dirty="0" smtClean="0"/>
              <a:t>public institutions </a:t>
            </a:r>
            <a:r>
              <a:rPr lang="en-US" dirty="0"/>
              <a:t>do not routinely discharge individuals into homelessness.  </a:t>
            </a:r>
            <a:endParaRPr lang="en-US" dirty="0" smtClean="0"/>
          </a:p>
          <a:p>
            <a:pPr>
              <a:lnSpc>
                <a:spcPct val="100000"/>
              </a:lnSpc>
            </a:pPr>
            <a:r>
              <a:rPr lang="en-US" dirty="0" smtClean="0"/>
              <a:t>Before </a:t>
            </a:r>
            <a:r>
              <a:rPr lang="en-US" dirty="0"/>
              <a:t>accepting participants into CoC programs from the Mental Health, Foster Care, Correctional or Public Health Systems, providers will work to ensure that </a:t>
            </a:r>
            <a:r>
              <a:rPr lang="en-US" u="sng" dirty="0"/>
              <a:t>all other discharge options have been exhausted.</a:t>
            </a:r>
            <a:r>
              <a:rPr lang="en-US" dirty="0"/>
              <a:t> </a:t>
            </a:r>
            <a:endParaRPr lang="en-US" dirty="0" smtClean="0"/>
          </a:p>
          <a:p>
            <a:pPr>
              <a:lnSpc>
                <a:spcPct val="100000"/>
              </a:lnSpc>
            </a:pPr>
            <a:r>
              <a:rPr lang="en-US" dirty="0" smtClean="0"/>
              <a:t>Accepting </a:t>
            </a:r>
            <a:r>
              <a:rPr lang="en-US" dirty="0"/>
              <a:t>a person directly from publicly-funded institutions should only be considered if there are no other viable housing options and the person meets the eligibility criteria for the bed or unit.</a:t>
            </a:r>
          </a:p>
        </p:txBody>
      </p:sp>
    </p:spTree>
    <p:extLst>
      <p:ext uri="{BB962C8B-B14F-4D97-AF65-F5344CB8AC3E}">
        <p14:creationId xmlns:p14="http://schemas.microsoft.com/office/powerpoint/2010/main" val="5016380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BOS Admission Policies – Families with Children &lt;18</a:t>
            </a:r>
            <a:endParaRPr lang="en-US" dirty="0"/>
          </a:p>
        </p:txBody>
      </p:sp>
      <p:sp>
        <p:nvSpPr>
          <p:cNvPr id="3" name="Content Placeholder 2"/>
          <p:cNvSpPr>
            <a:spLocks noGrp="1"/>
          </p:cNvSpPr>
          <p:nvPr>
            <p:ph idx="1"/>
          </p:nvPr>
        </p:nvSpPr>
        <p:spPr/>
        <p:txBody>
          <a:bodyPr/>
          <a:lstStyle/>
          <a:p>
            <a:r>
              <a:rPr lang="en-US" sz="2800" dirty="0" smtClean="0"/>
              <a:t>Keeping Families Intact</a:t>
            </a:r>
          </a:p>
          <a:p>
            <a:pPr lvl="1"/>
            <a:r>
              <a:rPr lang="en-US" sz="2400" dirty="0" smtClean="0"/>
              <a:t>Publicly </a:t>
            </a:r>
            <a:r>
              <a:rPr lang="en-US" sz="2400" dirty="0"/>
              <a:t>funded Shelters and Transitional Housing in the BOS CoC cannot deny admission or separate families with children under 18 based on the age or gender of a child unless they have obtained a waiver from the BOS CoC Steering Committee.  </a:t>
            </a:r>
            <a:endParaRPr lang="en-US" sz="2400" dirty="0" smtClean="0"/>
          </a:p>
          <a:p>
            <a:r>
              <a:rPr lang="en-US" sz="2800" dirty="0" smtClean="0"/>
              <a:t>Enrollment in School</a:t>
            </a:r>
          </a:p>
          <a:p>
            <a:pPr lvl="1"/>
            <a:r>
              <a:rPr lang="en-US" sz="2400" dirty="0" smtClean="0"/>
              <a:t>BOS Providers will make every effort to ensure that homeless children are enrolled in school within 48 hours of entry into the program.</a:t>
            </a:r>
          </a:p>
          <a:p>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val="42115581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HMIS Update and Discussion</a:t>
            </a:r>
            <a:endParaRPr lang="en-US" dirty="0"/>
          </a:p>
        </p:txBody>
      </p:sp>
      <p:sp>
        <p:nvSpPr>
          <p:cNvPr id="3" name="Content Placeholder 2"/>
          <p:cNvSpPr>
            <a:spLocks noGrp="1"/>
          </p:cNvSpPr>
          <p:nvPr>
            <p:ph idx="1"/>
          </p:nvPr>
        </p:nvSpPr>
        <p:spPr/>
        <p:txBody>
          <a:bodyPr/>
          <a:lstStyle/>
          <a:p>
            <a:pPr>
              <a:buClrTx/>
              <a:buFont typeface="Wingdings" pitchFamily="2" charset="2"/>
              <a:buChar char="§"/>
            </a:pPr>
            <a:r>
              <a:rPr lang="en-US" sz="2800" dirty="0" smtClean="0"/>
              <a:t>New Vendor – Empowered Solutions Group</a:t>
            </a:r>
          </a:p>
          <a:p>
            <a:pPr>
              <a:buClrTx/>
              <a:buFont typeface="Wingdings" pitchFamily="2" charset="2"/>
              <a:buChar char="§"/>
            </a:pPr>
            <a:r>
              <a:rPr lang="en-US" sz="2800" dirty="0" smtClean="0"/>
              <a:t>Universal Data Elements</a:t>
            </a:r>
          </a:p>
          <a:p>
            <a:pPr lvl="1"/>
            <a:r>
              <a:rPr lang="en-US" sz="2400" dirty="0" smtClean="0"/>
              <a:t>Goal is to have 0% no value and low refused/unknown</a:t>
            </a:r>
          </a:p>
          <a:p>
            <a:pPr>
              <a:buClrTx/>
              <a:buFont typeface="Wingdings" pitchFamily="2" charset="2"/>
              <a:buChar char="§"/>
            </a:pPr>
            <a:r>
              <a:rPr lang="en-US" sz="2800" dirty="0" smtClean="0"/>
              <a:t>Bed Coverage</a:t>
            </a:r>
          </a:p>
          <a:p>
            <a:pPr lvl="1"/>
            <a:r>
              <a:rPr lang="en-US" sz="2800" dirty="0" smtClean="0"/>
              <a:t>Goal is to have 86% for ES, TH, PSH and RR</a:t>
            </a:r>
            <a:endParaRPr lang="en-US" sz="3200" dirty="0" smtClean="0"/>
          </a:p>
          <a:p>
            <a:pPr>
              <a:buClrTx/>
              <a:buFont typeface="Wingdings" pitchFamily="2" charset="2"/>
              <a:buChar char="§"/>
            </a:pPr>
            <a:r>
              <a:rPr lang="en-US" sz="2800" dirty="0" smtClean="0"/>
              <a:t>Training Available</a:t>
            </a:r>
          </a:p>
          <a:p>
            <a:pPr lvl="1"/>
            <a:r>
              <a:rPr lang="en-US" sz="2800" dirty="0" smtClean="0">
                <a:hlinkClick r:id="rId3"/>
              </a:rPr>
              <a:t>www.cthmis.com/site</a:t>
            </a:r>
            <a:r>
              <a:rPr lang="en-US" sz="2800" dirty="0" smtClean="0"/>
              <a:t>/</a:t>
            </a:r>
          </a:p>
          <a:p>
            <a:pPr lvl="1"/>
            <a:endParaRPr lang="en-US" dirty="0" smtClean="0"/>
          </a:p>
          <a:p>
            <a:pPr lvl="1"/>
            <a:endParaRPr lang="en-US" dirty="0" smtClean="0"/>
          </a:p>
          <a:p>
            <a:pPr lvl="1"/>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Performance – HMIS – Universal Data Elements</a:t>
            </a:r>
          </a:p>
        </p:txBody>
      </p:sp>
      <p:graphicFrame>
        <p:nvGraphicFramePr>
          <p:cNvPr id="2" name="Object 1"/>
          <p:cNvGraphicFramePr>
            <a:graphicFrameLocks noChangeAspect="1"/>
          </p:cNvGraphicFramePr>
          <p:nvPr>
            <p:extLst>
              <p:ext uri="{D42A27DB-BD31-4B8C-83A1-F6EECF244321}">
                <p14:modId xmlns:p14="http://schemas.microsoft.com/office/powerpoint/2010/main" val="1263053570"/>
              </p:ext>
            </p:extLst>
          </p:nvPr>
        </p:nvGraphicFramePr>
        <p:xfrm>
          <a:off x="304800" y="939800"/>
          <a:ext cx="9067800" cy="5918200"/>
        </p:xfrm>
        <a:graphic>
          <a:graphicData uri="http://schemas.openxmlformats.org/presentationml/2006/ole">
            <mc:AlternateContent xmlns:mc="http://schemas.openxmlformats.org/markup-compatibility/2006">
              <mc:Choice xmlns:v="urn:schemas-microsoft-com:vml" Requires="v">
                <p:oleObj spid="_x0000_s2116" name="Document" r:id="rId5" imgW="6262560" imgH="4370040" progId="Word.Document.12">
                  <p:embed/>
                </p:oleObj>
              </mc:Choice>
              <mc:Fallback>
                <p:oleObj name="Document" r:id="rId5" imgW="6262560" imgH="4370040" progId="Word.Document.12">
                  <p:embed/>
                  <p:pic>
                    <p:nvPicPr>
                      <p:cNvPr id="0" name="Picture 5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939800"/>
                        <a:ext cx="9067800" cy="591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a:xfrm>
            <a:off x="0" y="1066800"/>
            <a:ext cx="8382000" cy="4953000"/>
          </a:xfrm>
        </p:spPr>
        <p:txBody>
          <a:bodyPr/>
          <a:lstStyle/>
          <a:p>
            <a:pPr marL="0" indent="0">
              <a:buNone/>
            </a:pPr>
            <a:r>
              <a:rPr lang="en-US" sz="1800" dirty="0" smtClean="0"/>
              <a:t>	</a:t>
            </a:r>
            <a:r>
              <a:rPr lang="en-US" sz="2800" dirty="0" smtClean="0"/>
              <a:t>Criteria for Evaluating CoC Renewal Projects</a:t>
            </a:r>
          </a:p>
          <a:p>
            <a:pPr lvl="1">
              <a:spcBef>
                <a:spcPct val="0"/>
              </a:spcBef>
              <a:spcAft>
                <a:spcPct val="0"/>
              </a:spcAft>
            </a:pPr>
            <a:r>
              <a:rPr lang="en-US" sz="2800" dirty="0"/>
              <a:t>Occupancy at 90%</a:t>
            </a:r>
          </a:p>
          <a:p>
            <a:pPr lvl="1">
              <a:spcBef>
                <a:spcPct val="0"/>
              </a:spcBef>
              <a:spcAft>
                <a:spcPct val="0"/>
              </a:spcAft>
            </a:pPr>
            <a:r>
              <a:rPr lang="en-US" sz="2800" dirty="0"/>
              <a:t>85% of people in PSH stay 7 at least 6 months</a:t>
            </a:r>
          </a:p>
          <a:p>
            <a:pPr lvl="1">
              <a:spcBef>
                <a:spcPct val="0"/>
              </a:spcBef>
              <a:spcAft>
                <a:spcPct val="0"/>
              </a:spcAft>
            </a:pPr>
            <a:r>
              <a:rPr lang="en-US" sz="2800" dirty="0"/>
              <a:t>80% leaving TH go to permanent housing</a:t>
            </a:r>
          </a:p>
          <a:p>
            <a:pPr lvl="1">
              <a:spcBef>
                <a:spcPct val="0"/>
              </a:spcBef>
              <a:spcAft>
                <a:spcPct val="0"/>
              </a:spcAft>
            </a:pPr>
            <a:r>
              <a:rPr lang="en-US" sz="2800" dirty="0"/>
              <a:t>30% of </a:t>
            </a:r>
            <a:r>
              <a:rPr lang="en-US" sz="2800" dirty="0" smtClean="0"/>
              <a:t>leavers </a:t>
            </a:r>
            <a:r>
              <a:rPr lang="en-US" sz="2800" dirty="0"/>
              <a:t>have some form of health insurance</a:t>
            </a:r>
          </a:p>
          <a:p>
            <a:pPr lvl="1">
              <a:spcBef>
                <a:spcPct val="0"/>
              </a:spcBef>
              <a:spcAft>
                <a:spcPct val="0"/>
              </a:spcAft>
            </a:pPr>
            <a:r>
              <a:rPr lang="en-US" sz="2800" dirty="0"/>
              <a:t>50% of </a:t>
            </a:r>
            <a:r>
              <a:rPr lang="en-US" sz="2800" dirty="0" smtClean="0"/>
              <a:t>leavers </a:t>
            </a:r>
            <a:r>
              <a:rPr lang="en-US" sz="2800" dirty="0"/>
              <a:t>have food stamps</a:t>
            </a:r>
          </a:p>
          <a:p>
            <a:pPr lvl="1">
              <a:spcBef>
                <a:spcPct val="0"/>
              </a:spcBef>
              <a:spcAft>
                <a:spcPct val="0"/>
              </a:spcAft>
            </a:pPr>
            <a:r>
              <a:rPr lang="en-US" sz="2800" dirty="0"/>
              <a:t>25% of </a:t>
            </a:r>
            <a:r>
              <a:rPr lang="en-US" sz="2800" dirty="0" smtClean="0"/>
              <a:t>leavers </a:t>
            </a:r>
            <a:r>
              <a:rPr lang="en-US" sz="2800" dirty="0"/>
              <a:t>have </a:t>
            </a:r>
            <a:r>
              <a:rPr lang="en-US" sz="2800" dirty="0" smtClean="0"/>
              <a:t>income from employment</a:t>
            </a:r>
            <a:endParaRPr lang="en-US" sz="2800" dirty="0"/>
          </a:p>
        </p:txBody>
      </p:sp>
      <p:sp>
        <p:nvSpPr>
          <p:cNvPr id="27651" name="Title 2"/>
          <p:cNvSpPr>
            <a:spLocks noGrp="1"/>
          </p:cNvSpPr>
          <p:nvPr>
            <p:ph type="title"/>
          </p:nvPr>
        </p:nvSpPr>
        <p:spPr/>
        <p:txBody>
          <a:bodyPr/>
          <a:lstStyle/>
          <a:p>
            <a:r>
              <a:rPr lang="en-US" dirty="0" smtClean="0"/>
              <a:t>2012 Renewal Evaluation Criteria</a:t>
            </a: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2012 Renewal Evaluation </a:t>
            </a:r>
            <a:r>
              <a:rPr lang="en-US" dirty="0" smtClean="0"/>
              <a:t>Criteria (con’t)</a:t>
            </a:r>
            <a:endParaRPr lang="en-US" dirty="0"/>
          </a:p>
        </p:txBody>
      </p:sp>
      <p:sp>
        <p:nvSpPr>
          <p:cNvPr id="3" name="Content Placeholder 2"/>
          <p:cNvSpPr>
            <a:spLocks noGrp="1"/>
          </p:cNvSpPr>
          <p:nvPr>
            <p:ph idx="1"/>
          </p:nvPr>
        </p:nvSpPr>
        <p:spPr>
          <a:xfrm>
            <a:off x="381000" y="914400"/>
            <a:ext cx="8382000" cy="4495800"/>
          </a:xfrm>
        </p:spPr>
        <p:txBody>
          <a:bodyPr/>
          <a:lstStyle/>
          <a:p>
            <a:pPr marL="406400" lvl="1" indent="0">
              <a:spcBef>
                <a:spcPct val="0"/>
              </a:spcBef>
              <a:spcAft>
                <a:spcPct val="0"/>
              </a:spcAft>
              <a:buNone/>
            </a:pPr>
            <a:r>
              <a:rPr lang="en-US" sz="2800" dirty="0">
                <a:solidFill>
                  <a:srgbClr val="800000"/>
                </a:solidFill>
              </a:rPr>
              <a:t>Criteria for Evaluating CoC Renewal </a:t>
            </a:r>
            <a:r>
              <a:rPr lang="en-US" sz="2800" dirty="0" smtClean="0">
                <a:solidFill>
                  <a:srgbClr val="800000"/>
                </a:solidFill>
              </a:rPr>
              <a:t>Projects</a:t>
            </a:r>
            <a:endParaRPr lang="en-US" sz="2800" dirty="0" smtClean="0"/>
          </a:p>
          <a:p>
            <a:pPr lvl="1">
              <a:spcBef>
                <a:spcPct val="0"/>
              </a:spcBef>
              <a:spcAft>
                <a:spcPct val="0"/>
              </a:spcAft>
            </a:pPr>
            <a:r>
              <a:rPr lang="en-US" sz="2800" dirty="0" smtClean="0"/>
              <a:t>85</a:t>
            </a:r>
            <a:r>
              <a:rPr lang="en-US" sz="2800" dirty="0"/>
              <a:t>% maintain or increase  income at exit</a:t>
            </a:r>
          </a:p>
          <a:p>
            <a:pPr lvl="1">
              <a:spcBef>
                <a:spcPct val="0"/>
              </a:spcBef>
              <a:spcAft>
                <a:spcPct val="0"/>
              </a:spcAft>
            </a:pPr>
            <a:r>
              <a:rPr lang="en-US" sz="2800" dirty="0"/>
              <a:t>90% did not leave for an undesirable destination (unknown, unsheltered, jail, etc)</a:t>
            </a:r>
          </a:p>
          <a:p>
            <a:pPr lvl="1">
              <a:spcBef>
                <a:spcPct val="0"/>
              </a:spcBef>
              <a:spcAft>
                <a:spcPct val="0"/>
              </a:spcAft>
            </a:pPr>
            <a:r>
              <a:rPr lang="en-US" sz="2800" dirty="0"/>
              <a:t>90% leave with financial resources (cash and non-cash)</a:t>
            </a:r>
          </a:p>
          <a:p>
            <a:pPr lvl="1">
              <a:spcBef>
                <a:spcPct val="0"/>
              </a:spcBef>
              <a:spcAft>
                <a:spcPct val="0"/>
              </a:spcAft>
            </a:pPr>
            <a:r>
              <a:rPr lang="en-US" sz="2800" dirty="0"/>
              <a:t>90% of HUD Required Data Elements are in HMIS</a:t>
            </a:r>
          </a:p>
          <a:p>
            <a:pPr lvl="1">
              <a:spcBef>
                <a:spcPct val="0"/>
              </a:spcBef>
              <a:spcAft>
                <a:spcPct val="0"/>
              </a:spcAft>
            </a:pPr>
            <a:r>
              <a:rPr lang="en-US" sz="2800" dirty="0"/>
              <a:t>35% Consumer survey response rate</a:t>
            </a:r>
          </a:p>
          <a:p>
            <a:pPr lvl="1">
              <a:spcBef>
                <a:spcPct val="0"/>
              </a:spcBef>
              <a:spcAft>
                <a:spcPct val="0"/>
              </a:spcAft>
            </a:pPr>
            <a:r>
              <a:rPr lang="en-US" sz="2800" dirty="0"/>
              <a:t>Consumer satisfaction </a:t>
            </a:r>
            <a:r>
              <a:rPr lang="en-US" sz="2800" dirty="0" smtClean="0"/>
              <a:t>survey score</a:t>
            </a:r>
            <a:endParaRPr lang="en-US" sz="2400" dirty="0"/>
          </a:p>
          <a:p>
            <a:endParaRPr lang="en-US" dirty="0"/>
          </a:p>
        </p:txBody>
      </p:sp>
    </p:spTree>
    <p:extLst>
      <p:ext uri="{BB962C8B-B14F-4D97-AF65-F5344CB8AC3E}">
        <p14:creationId xmlns:p14="http://schemas.microsoft.com/office/powerpoint/2010/main" val="42825236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smtClean="0"/>
              <a:t>2012 Renewal Evaluation Results</a:t>
            </a:r>
          </a:p>
        </p:txBody>
      </p:sp>
      <p:graphicFrame>
        <p:nvGraphicFramePr>
          <p:cNvPr id="5" name="Table 4"/>
          <p:cNvGraphicFramePr>
            <a:graphicFrameLocks noGrp="1"/>
          </p:cNvGraphicFramePr>
          <p:nvPr>
            <p:extLst>
              <p:ext uri="{D42A27DB-BD31-4B8C-83A1-F6EECF244321}">
                <p14:modId xmlns:p14="http://schemas.microsoft.com/office/powerpoint/2010/main" val="1251865506"/>
              </p:ext>
            </p:extLst>
          </p:nvPr>
        </p:nvGraphicFramePr>
        <p:xfrm>
          <a:off x="152402" y="1143000"/>
          <a:ext cx="8762999" cy="5490688"/>
        </p:xfrm>
        <a:graphic>
          <a:graphicData uri="http://schemas.openxmlformats.org/drawingml/2006/table">
            <a:tbl>
              <a:tblPr/>
              <a:tblGrid>
                <a:gridCol w="2474550"/>
                <a:gridCol w="1540449"/>
                <a:gridCol w="1540449"/>
                <a:gridCol w="61103"/>
                <a:gridCol w="786612"/>
                <a:gridCol w="786612"/>
                <a:gridCol w="786612"/>
                <a:gridCol w="786612"/>
              </a:tblGrid>
              <a:tr h="727517">
                <a:tc>
                  <a:txBody>
                    <a:bodyPr/>
                    <a:lstStyle/>
                    <a:p>
                      <a:pPr algn="l" fontAlgn="b"/>
                      <a:r>
                        <a:rPr lang="en-US" sz="2000" b="1" i="0" u="none" strike="noStrike" dirty="0">
                          <a:solidFill>
                            <a:srgbClr val="000000"/>
                          </a:solidFill>
                          <a:latin typeface="+mn-lt"/>
                        </a:rPr>
                        <a:t>Criteria</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latin typeface="+mn-lt"/>
                        </a:rPr>
                        <a:t>All Projects </a:t>
                      </a:r>
                      <a:r>
                        <a:rPr lang="en-US" sz="2000" b="1" i="0" u="none" strike="noStrike" dirty="0" smtClean="0">
                          <a:solidFill>
                            <a:srgbClr val="000000"/>
                          </a:solidFill>
                          <a:latin typeface="+mn-lt"/>
                        </a:rPr>
                        <a:t>2012</a:t>
                      </a:r>
                      <a:endParaRPr lang="en-US" sz="2000" b="1" i="0" u="none" strike="noStrike" dirty="0">
                        <a:solidFill>
                          <a:srgbClr val="000000"/>
                        </a:solidFill>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latin typeface="+mn-lt"/>
                        </a:rPr>
                        <a:t>All Projects </a:t>
                      </a:r>
                      <a:r>
                        <a:rPr lang="en-US" sz="2000" b="1" i="0" u="none" strike="noStrike" dirty="0" smtClean="0">
                          <a:solidFill>
                            <a:srgbClr val="000000"/>
                          </a:solidFill>
                          <a:latin typeface="+mn-lt"/>
                        </a:rPr>
                        <a:t>2011</a:t>
                      </a:r>
                      <a:endParaRPr lang="en-US" sz="2000" b="1" i="0" u="none" strike="noStrike" dirty="0">
                        <a:solidFill>
                          <a:srgbClr val="000000"/>
                        </a:solidFill>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latin typeface="+mn-lt"/>
                        </a:rPr>
                        <a:t> </a:t>
                      </a: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latin typeface="+mn-lt"/>
                        </a:rPr>
                        <a:t>TH </a:t>
                      </a:r>
                      <a:r>
                        <a:rPr lang="en-US" sz="2000" b="1" i="0" u="none" strike="noStrike" dirty="0" smtClean="0">
                          <a:solidFill>
                            <a:srgbClr val="000000"/>
                          </a:solidFill>
                          <a:latin typeface="+mn-lt"/>
                        </a:rPr>
                        <a:t>2012</a:t>
                      </a:r>
                      <a:endParaRPr lang="en-US" sz="2000" b="1" i="0" u="none" strike="noStrike" dirty="0">
                        <a:solidFill>
                          <a:srgbClr val="000000"/>
                        </a:solidFill>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smtClean="0">
                          <a:solidFill>
                            <a:srgbClr val="000000"/>
                          </a:solidFill>
                          <a:latin typeface="+mn-lt"/>
                        </a:rPr>
                        <a:t>PSH 2012</a:t>
                      </a:r>
                      <a:endParaRPr lang="en-US" sz="2000" b="1" i="0" u="none" strike="noStrike" dirty="0">
                        <a:solidFill>
                          <a:srgbClr val="000000"/>
                        </a:solidFill>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latin typeface="+mn-lt"/>
                        </a:rPr>
                        <a:t>TH </a:t>
                      </a:r>
                      <a:r>
                        <a:rPr lang="en-US" sz="2000" b="1" i="0" u="none" strike="noStrike" dirty="0" smtClean="0">
                          <a:solidFill>
                            <a:srgbClr val="000000"/>
                          </a:solidFill>
                          <a:latin typeface="+mn-lt"/>
                        </a:rPr>
                        <a:t>2011</a:t>
                      </a:r>
                      <a:endParaRPr lang="en-US" sz="2000" b="1" i="0" u="none" strike="noStrike" dirty="0">
                        <a:solidFill>
                          <a:srgbClr val="000000"/>
                        </a:solidFill>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smtClean="0">
                          <a:solidFill>
                            <a:srgbClr val="000000"/>
                          </a:solidFill>
                          <a:latin typeface="+mn-lt"/>
                        </a:rPr>
                        <a:t>PSH 2011</a:t>
                      </a:r>
                      <a:endParaRPr lang="en-US" sz="2000" b="1" i="0" u="none" strike="noStrike" dirty="0">
                        <a:solidFill>
                          <a:srgbClr val="000000"/>
                        </a:solidFill>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943">
                <a:tc>
                  <a:txBody>
                    <a:bodyPr/>
                    <a:lstStyle/>
                    <a:p>
                      <a:pPr algn="l" fontAlgn="b"/>
                      <a:r>
                        <a:rPr lang="en-US" sz="2000" b="1" i="0" u="none" strike="noStrike" dirty="0">
                          <a:solidFill>
                            <a:srgbClr val="000000"/>
                          </a:solidFill>
                          <a:latin typeface="+mn-lt"/>
                        </a:rPr>
                        <a:t>APR (50)</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45</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42</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41</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46</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38</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43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943">
                <a:tc>
                  <a:txBody>
                    <a:bodyPr/>
                    <a:lstStyle/>
                    <a:p>
                      <a:pPr algn="l" fontAlgn="b"/>
                      <a:r>
                        <a:rPr lang="en-US" sz="2000" b="1" i="0" u="none" strike="noStrike" dirty="0">
                          <a:solidFill>
                            <a:srgbClr val="000000"/>
                          </a:solidFill>
                          <a:latin typeface="+mn-lt"/>
                        </a:rPr>
                        <a:t>Surveys (15)</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14</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8943">
                <a:tc>
                  <a:txBody>
                    <a:bodyPr/>
                    <a:lstStyle/>
                    <a:p>
                      <a:pPr algn="l" fontAlgn="b"/>
                      <a:r>
                        <a:rPr lang="en-US" sz="2000" b="1" i="0" u="none" strike="noStrike" dirty="0">
                          <a:solidFill>
                            <a:srgbClr val="000000"/>
                          </a:solidFill>
                          <a:latin typeface="+mn-lt"/>
                        </a:rPr>
                        <a:t>HMIS Standards (10)</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943">
                <a:tc>
                  <a:txBody>
                    <a:bodyPr/>
                    <a:lstStyle/>
                    <a:p>
                      <a:pPr algn="l" fontAlgn="b"/>
                      <a:r>
                        <a:rPr lang="en-US" sz="2000" b="1" i="0" u="none" strike="noStrike" dirty="0">
                          <a:solidFill>
                            <a:srgbClr val="000000"/>
                          </a:solidFill>
                          <a:latin typeface="+mn-lt"/>
                        </a:rPr>
                        <a:t>HMIS Data Quality (10)</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10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8943">
                <a:tc>
                  <a:txBody>
                    <a:bodyPr/>
                    <a:lstStyle/>
                    <a:p>
                      <a:pPr algn="l" fontAlgn="b"/>
                      <a:r>
                        <a:rPr lang="en-US" sz="2000" b="1" i="0" u="none" strike="noStrike" dirty="0">
                          <a:solidFill>
                            <a:srgbClr val="000000"/>
                          </a:solidFill>
                          <a:latin typeface="+mn-lt"/>
                        </a:rPr>
                        <a:t>Budget Accuracy (15)</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n/a</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14</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n/a</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n/a</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14</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14</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3341">
                <a:tc>
                  <a:txBody>
                    <a:bodyPr/>
                    <a:lstStyle/>
                    <a:p>
                      <a:pPr algn="l" fontAlgn="b"/>
                      <a:r>
                        <a:rPr lang="en-US" sz="2000" b="1" i="0" u="none" strike="noStrike" dirty="0">
                          <a:solidFill>
                            <a:srgbClr val="000000"/>
                          </a:solidFill>
                          <a:latin typeface="+mn-lt"/>
                        </a:rPr>
                        <a:t>Final Score (100)</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92</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88</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87</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84</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89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8943">
                <a:tc>
                  <a:txBody>
                    <a:bodyPr/>
                    <a:lstStyle/>
                    <a:p>
                      <a:pPr algn="l" fontAlgn="b"/>
                      <a:r>
                        <a:rPr lang="en-US" sz="2000" b="0" i="0" u="none" strike="noStrike" dirty="0">
                          <a:solidFill>
                            <a:srgbClr val="000000"/>
                          </a:solidFill>
                          <a:latin typeface="+mn-lt"/>
                        </a:rPr>
                        <a:t> </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7667">
                <a:tc>
                  <a:txBody>
                    <a:bodyPr/>
                    <a:lstStyle/>
                    <a:p>
                      <a:pPr algn="l" fontAlgn="b"/>
                      <a:r>
                        <a:rPr lang="en-US" sz="2000" b="1" i="0" u="none" strike="noStrike" dirty="0">
                          <a:solidFill>
                            <a:srgbClr val="000000"/>
                          </a:solidFill>
                          <a:latin typeface="+mn-lt"/>
                        </a:rPr>
                        <a:t>Median</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96</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91</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87</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97</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84</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93</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8943">
                <a:tc>
                  <a:txBody>
                    <a:bodyPr/>
                    <a:lstStyle/>
                    <a:p>
                      <a:pPr algn="l" fontAlgn="b"/>
                      <a:r>
                        <a:rPr lang="en-US" sz="2000" b="1" i="0" u="none" strike="noStrike" dirty="0">
                          <a:solidFill>
                            <a:srgbClr val="000000"/>
                          </a:solidFill>
                          <a:latin typeface="+mn-lt"/>
                        </a:rPr>
                        <a:t>High</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97</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97</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2000" dirty="0" smtClean="0">
                          <a:latin typeface="+mn-lt"/>
                        </a:rPr>
                        <a:t>100</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943">
                <a:tc>
                  <a:txBody>
                    <a:bodyPr/>
                    <a:lstStyle/>
                    <a:p>
                      <a:pPr algn="l" fontAlgn="b"/>
                      <a:r>
                        <a:rPr lang="en-US" sz="2000" b="1" i="0" u="none" strike="noStrike" dirty="0">
                          <a:solidFill>
                            <a:srgbClr val="000000"/>
                          </a:solidFill>
                          <a:latin typeface="+mn-lt"/>
                        </a:rPr>
                        <a:t>Low</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61</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54</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79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61</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76</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59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288943">
                <a:tc>
                  <a:txBody>
                    <a:bodyPr/>
                    <a:lstStyle/>
                    <a:p>
                      <a:pPr algn="l" fontAlgn="b"/>
                      <a:r>
                        <a:rPr lang="en-US" sz="2000" b="1" i="0" u="none" strike="noStrike" dirty="0">
                          <a:solidFill>
                            <a:srgbClr val="000000"/>
                          </a:solidFill>
                          <a:latin typeface="+mn-lt"/>
                        </a:rPr>
                        <a:t> </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244">
                <a:tc>
                  <a:txBody>
                    <a:bodyPr/>
                    <a:lstStyle/>
                    <a:p>
                      <a:pPr algn="l" fontAlgn="b"/>
                      <a:r>
                        <a:rPr lang="en-US" sz="2000" b="1" i="0" u="none" strike="noStrike" dirty="0">
                          <a:solidFill>
                            <a:srgbClr val="000000"/>
                          </a:solidFill>
                          <a:latin typeface="+mn-lt"/>
                        </a:rPr>
                        <a:t># of Projects scored</a:t>
                      </a:r>
                    </a:p>
                  </a:txBody>
                  <a:tcPr marL="8562" marR="8562" marT="8562"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76</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76</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c>
                  <a:txBody>
                    <a:bodyPr/>
                    <a:lstStyle/>
                    <a:p>
                      <a:pPr algn="ct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65</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9</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c>
                  <a:txBody>
                    <a:bodyPr/>
                    <a:lstStyle/>
                    <a:p>
                      <a:pPr algn="ctr"/>
                      <a:r>
                        <a:rPr lang="en-US" sz="2000" dirty="0" smtClean="0">
                          <a:latin typeface="+mn-lt"/>
                        </a:rPr>
                        <a:t>65</a:t>
                      </a:r>
                      <a:endParaRPr lang="en-US" sz="2000" dirty="0">
                        <a:latin typeface="+mn-lt"/>
                      </a:endParaRPr>
                    </a:p>
                  </a:txBody>
                  <a:tcPr marL="8562" marR="8562" marT="8562"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8D8D8"/>
                    </a:solidFill>
                  </a:tcPr>
                </a:tc>
              </a:tr>
              <a:tr h="288943">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600" b="0" i="0" u="none" strike="noStrike" dirty="0">
                        <a:solidFill>
                          <a:srgbClr val="000000"/>
                        </a:solidFill>
                        <a:latin typeface="+mn-lt"/>
                      </a:endParaRPr>
                    </a:p>
                  </a:txBody>
                  <a:tcPr marL="8562" marR="8562" marT="8562" marB="0" anchor="b">
                    <a:lnL>
                      <a:noFill/>
                    </a:lnL>
                    <a:lnR>
                      <a:noFill/>
                    </a:lnR>
                    <a:lnT w="1905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2012 Renewal Scores and Corrective Action Policy</a:t>
            </a:r>
          </a:p>
        </p:txBody>
      </p:sp>
      <p:sp>
        <p:nvSpPr>
          <p:cNvPr id="30723" name="Content Placeholder 2"/>
          <p:cNvSpPr>
            <a:spLocks noGrp="1"/>
          </p:cNvSpPr>
          <p:nvPr>
            <p:ph idx="1"/>
          </p:nvPr>
        </p:nvSpPr>
        <p:spPr/>
        <p:txBody>
          <a:bodyPr/>
          <a:lstStyle/>
          <a:p>
            <a:pPr>
              <a:buClrTx/>
            </a:pPr>
            <a:r>
              <a:rPr lang="en-US" sz="2600" dirty="0" smtClean="0"/>
              <a:t>Each year the Steering Committee establishes a minimum scoring threshold. </a:t>
            </a:r>
          </a:p>
          <a:p>
            <a:pPr>
              <a:buClrTx/>
            </a:pPr>
            <a:r>
              <a:rPr lang="en-US" sz="2600" dirty="0" smtClean="0"/>
              <a:t>Projects scoring below 75 must do a corrective action plan. </a:t>
            </a:r>
          </a:p>
          <a:p>
            <a:pPr>
              <a:buClrTx/>
            </a:pPr>
            <a:r>
              <a:rPr lang="en-US" sz="2600" dirty="0" smtClean="0"/>
              <a:t>Agencies in corrective action process are not eligible to apply for funding for new projects. </a:t>
            </a:r>
          </a:p>
          <a:p>
            <a:pPr>
              <a:buClrTx/>
            </a:pPr>
            <a:r>
              <a:rPr lang="en-US" sz="2600" dirty="0" smtClean="0"/>
              <a:t>Programs in corrective action status for 2 consecutive years may be at risk of losing their funding.  (Has never happened)</a:t>
            </a: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Achieving HEARTH Performance Measures</a:t>
            </a:r>
            <a:endParaRPr lang="en-US" dirty="0"/>
          </a:p>
        </p:txBody>
      </p:sp>
      <p:sp>
        <p:nvSpPr>
          <p:cNvPr id="3" name="Content Placeholder 2"/>
          <p:cNvSpPr>
            <a:spLocks noGrp="1"/>
          </p:cNvSpPr>
          <p:nvPr>
            <p:ph idx="1"/>
          </p:nvPr>
        </p:nvSpPr>
        <p:spPr/>
        <p:txBody>
          <a:bodyPr/>
          <a:lstStyle/>
          <a:p>
            <a:r>
              <a:rPr lang="en-US" sz="2800" dirty="0" smtClean="0"/>
              <a:t>CT Performance Measures (see handout)</a:t>
            </a:r>
          </a:p>
          <a:p>
            <a:pPr lvl="1">
              <a:buFont typeface="Wingdings" charset="2"/>
              <a:buChar char="§"/>
            </a:pPr>
            <a:r>
              <a:rPr lang="en-US" sz="2800" dirty="0" smtClean="0">
                <a:solidFill>
                  <a:srgbClr val="000000"/>
                </a:solidFill>
              </a:rPr>
              <a:t>Based on HUD/HEARTH benchmarks</a:t>
            </a:r>
          </a:p>
          <a:p>
            <a:pPr lvl="1">
              <a:buFont typeface="Wingdings" charset="2"/>
              <a:buChar char="§"/>
            </a:pPr>
            <a:r>
              <a:rPr lang="en-US" sz="2800" dirty="0" smtClean="0">
                <a:solidFill>
                  <a:srgbClr val="000000"/>
                </a:solidFill>
              </a:rPr>
              <a:t>Incorporated in CT BOS CoC standards for renewal projects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028" name="Group 4"/>
          <p:cNvGrpSpPr>
            <a:grpSpLocks noChangeAspect="1"/>
          </p:cNvGrpSpPr>
          <p:nvPr/>
        </p:nvGrpSpPr>
        <p:grpSpPr bwMode="auto">
          <a:xfrm>
            <a:off x="1123950" y="-152400"/>
            <a:ext cx="8020050" cy="7010400"/>
            <a:chOff x="708" y="-96"/>
            <a:chExt cx="5052" cy="4416"/>
          </a:xfrm>
        </p:grpSpPr>
        <p:sp>
          <p:nvSpPr>
            <p:cNvPr id="1027" name="AutoShape 3"/>
            <p:cNvSpPr>
              <a:spLocks noChangeAspect="1" noChangeArrowheads="1" noTextEdit="1"/>
            </p:cNvSpPr>
            <p:nvPr/>
          </p:nvSpPr>
          <p:spPr bwMode="auto">
            <a:xfrm>
              <a:off x="708" y="-96"/>
              <a:ext cx="5052" cy="44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29" name="Rectangle 5"/>
            <p:cNvSpPr>
              <a:spLocks noChangeArrowheads="1"/>
            </p:cNvSpPr>
            <p:nvPr/>
          </p:nvSpPr>
          <p:spPr bwMode="auto">
            <a:xfrm>
              <a:off x="1899" y="-7"/>
              <a:ext cx="1538" cy="20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0" name="Rectangle 6"/>
            <p:cNvSpPr>
              <a:spLocks noChangeArrowheads="1"/>
            </p:cNvSpPr>
            <p:nvPr/>
          </p:nvSpPr>
          <p:spPr bwMode="auto">
            <a:xfrm>
              <a:off x="1218" y="367"/>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1" name="Rectangle 7"/>
            <p:cNvSpPr>
              <a:spLocks noChangeArrowheads="1"/>
            </p:cNvSpPr>
            <p:nvPr/>
          </p:nvSpPr>
          <p:spPr bwMode="auto">
            <a:xfrm>
              <a:off x="2920" y="367"/>
              <a:ext cx="1197"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2" name="Rectangle 8"/>
            <p:cNvSpPr>
              <a:spLocks noChangeArrowheads="1"/>
            </p:cNvSpPr>
            <p:nvPr/>
          </p:nvSpPr>
          <p:spPr bwMode="auto">
            <a:xfrm>
              <a:off x="878" y="801"/>
              <a:ext cx="1198" cy="297"/>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3" name="Rectangle 9"/>
            <p:cNvSpPr>
              <a:spLocks noChangeArrowheads="1"/>
            </p:cNvSpPr>
            <p:nvPr/>
          </p:nvSpPr>
          <p:spPr bwMode="auto">
            <a:xfrm>
              <a:off x="3260" y="801"/>
              <a:ext cx="1198" cy="297"/>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4" name="Rectangle 10"/>
            <p:cNvSpPr>
              <a:spLocks noChangeArrowheads="1"/>
            </p:cNvSpPr>
            <p:nvPr/>
          </p:nvSpPr>
          <p:spPr bwMode="auto">
            <a:xfrm>
              <a:off x="878" y="1183"/>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5" name="Rectangle 11"/>
            <p:cNvSpPr>
              <a:spLocks noChangeArrowheads="1"/>
            </p:cNvSpPr>
            <p:nvPr/>
          </p:nvSpPr>
          <p:spPr bwMode="auto">
            <a:xfrm>
              <a:off x="3260" y="1183"/>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6" name="Rectangle 12"/>
            <p:cNvSpPr>
              <a:spLocks noChangeArrowheads="1"/>
            </p:cNvSpPr>
            <p:nvPr/>
          </p:nvSpPr>
          <p:spPr bwMode="auto">
            <a:xfrm>
              <a:off x="878" y="1532"/>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7" name="Rectangle 13"/>
            <p:cNvSpPr>
              <a:spLocks noChangeArrowheads="1"/>
            </p:cNvSpPr>
            <p:nvPr/>
          </p:nvSpPr>
          <p:spPr bwMode="auto">
            <a:xfrm>
              <a:off x="3260" y="1532"/>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8" name="Rectangle 14"/>
            <p:cNvSpPr>
              <a:spLocks noChangeArrowheads="1"/>
            </p:cNvSpPr>
            <p:nvPr/>
          </p:nvSpPr>
          <p:spPr bwMode="auto">
            <a:xfrm>
              <a:off x="878" y="1880"/>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39" name="Rectangle 15"/>
            <p:cNvSpPr>
              <a:spLocks noChangeArrowheads="1"/>
            </p:cNvSpPr>
            <p:nvPr/>
          </p:nvSpPr>
          <p:spPr bwMode="auto">
            <a:xfrm>
              <a:off x="3260" y="1880"/>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0" name="Rectangle 16"/>
            <p:cNvSpPr>
              <a:spLocks noChangeArrowheads="1"/>
            </p:cNvSpPr>
            <p:nvPr/>
          </p:nvSpPr>
          <p:spPr bwMode="auto">
            <a:xfrm>
              <a:off x="878" y="2229"/>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1" name="Rectangle 17"/>
            <p:cNvSpPr>
              <a:spLocks noChangeArrowheads="1"/>
            </p:cNvSpPr>
            <p:nvPr/>
          </p:nvSpPr>
          <p:spPr bwMode="auto">
            <a:xfrm>
              <a:off x="3260" y="2229"/>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2" name="Rectangle 18"/>
            <p:cNvSpPr>
              <a:spLocks noChangeArrowheads="1"/>
            </p:cNvSpPr>
            <p:nvPr/>
          </p:nvSpPr>
          <p:spPr bwMode="auto">
            <a:xfrm>
              <a:off x="878" y="2577"/>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3" name="Rectangle 19"/>
            <p:cNvSpPr>
              <a:spLocks noChangeArrowheads="1"/>
            </p:cNvSpPr>
            <p:nvPr/>
          </p:nvSpPr>
          <p:spPr bwMode="auto">
            <a:xfrm>
              <a:off x="3260" y="2577"/>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4" name="Rectangle 20"/>
            <p:cNvSpPr>
              <a:spLocks noChangeArrowheads="1"/>
            </p:cNvSpPr>
            <p:nvPr/>
          </p:nvSpPr>
          <p:spPr bwMode="auto">
            <a:xfrm>
              <a:off x="878" y="2926"/>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5" name="Rectangle 21"/>
            <p:cNvSpPr>
              <a:spLocks noChangeArrowheads="1"/>
            </p:cNvSpPr>
            <p:nvPr/>
          </p:nvSpPr>
          <p:spPr bwMode="auto">
            <a:xfrm>
              <a:off x="3260" y="2926"/>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6" name="Rectangle 22"/>
            <p:cNvSpPr>
              <a:spLocks noChangeArrowheads="1"/>
            </p:cNvSpPr>
            <p:nvPr/>
          </p:nvSpPr>
          <p:spPr bwMode="auto">
            <a:xfrm>
              <a:off x="878" y="3274"/>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r>
                <a:rPr lang="en-US" sz="1100" dirty="0" smtClean="0"/>
                <a:t>        </a:t>
              </a:r>
              <a:r>
                <a:rPr lang="en-US" sz="1100" b="1" dirty="0">
                  <a:latin typeface="Calibri"/>
                  <a:cs typeface="Calibri"/>
                </a:rPr>
                <a:t>WINDHAM/TOLLAND</a:t>
              </a:r>
            </a:p>
            <a:p>
              <a:pPr algn="ctr"/>
              <a:r>
                <a:rPr lang="en-US" sz="1100" b="1" dirty="0" smtClean="0">
                  <a:latin typeface="Calibri"/>
                  <a:cs typeface="Calibri"/>
                </a:rPr>
                <a:t>KATHY CREES</a:t>
              </a:r>
              <a:endParaRPr lang="en-US" sz="1100" b="1" dirty="0">
                <a:latin typeface="Calibri"/>
                <a:cs typeface="Calibri"/>
              </a:endParaRPr>
            </a:p>
            <a:p>
              <a:endParaRPr lang="en-US" sz="1100" dirty="0"/>
            </a:p>
          </p:txBody>
        </p:sp>
        <p:sp>
          <p:nvSpPr>
            <p:cNvPr id="1047" name="Rectangle 23"/>
            <p:cNvSpPr>
              <a:spLocks noChangeArrowheads="1"/>
            </p:cNvSpPr>
            <p:nvPr/>
          </p:nvSpPr>
          <p:spPr bwMode="auto">
            <a:xfrm>
              <a:off x="3260" y="3274"/>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8" name="Rectangle 24"/>
            <p:cNvSpPr>
              <a:spLocks noChangeArrowheads="1"/>
            </p:cNvSpPr>
            <p:nvPr/>
          </p:nvSpPr>
          <p:spPr bwMode="auto">
            <a:xfrm>
              <a:off x="878" y="3623"/>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49" name="Rectangle 25"/>
            <p:cNvSpPr>
              <a:spLocks noChangeArrowheads="1"/>
            </p:cNvSpPr>
            <p:nvPr/>
          </p:nvSpPr>
          <p:spPr bwMode="auto">
            <a:xfrm>
              <a:off x="3260" y="3623"/>
              <a:ext cx="1198" cy="263"/>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50" name="Rectangle 26"/>
            <p:cNvSpPr>
              <a:spLocks noChangeArrowheads="1"/>
            </p:cNvSpPr>
            <p:nvPr/>
          </p:nvSpPr>
          <p:spPr bwMode="auto">
            <a:xfrm>
              <a:off x="3260" y="4056"/>
              <a:ext cx="1198" cy="264"/>
            </a:xfrm>
            <a:prstGeom prst="rect">
              <a:avLst/>
            </a:prstGeom>
            <a:solidFill>
              <a:srgbClr val="DBE5F1"/>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51" name="Rectangle 27"/>
            <p:cNvSpPr>
              <a:spLocks noChangeArrowheads="1"/>
            </p:cNvSpPr>
            <p:nvPr/>
          </p:nvSpPr>
          <p:spPr bwMode="auto">
            <a:xfrm>
              <a:off x="1951" y="49"/>
              <a:ext cx="1294" cy="13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cs typeface="Arial" pitchFamily="34" charset="0"/>
                </a:rPr>
                <a:t>CT BOS Steering Committee</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2" name="Rectangle 28"/>
            <p:cNvSpPr>
              <a:spLocks noChangeArrowheads="1"/>
            </p:cNvSpPr>
            <p:nvPr/>
          </p:nvSpPr>
          <p:spPr bwMode="auto">
            <a:xfrm>
              <a:off x="1362" y="376"/>
              <a:ext cx="849"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JOHN MERZ, CO-CHAIR</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3" name="Rectangle 29"/>
            <p:cNvSpPr>
              <a:spLocks noChangeArrowheads="1"/>
            </p:cNvSpPr>
            <p:nvPr/>
          </p:nvSpPr>
          <p:spPr bwMode="auto">
            <a:xfrm>
              <a:off x="3012" y="376"/>
              <a:ext cx="94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STEVE DILELLA, CO-CHAIR</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4" name="Rectangle 30"/>
            <p:cNvSpPr>
              <a:spLocks noChangeArrowheads="1"/>
            </p:cNvSpPr>
            <p:nvPr/>
          </p:nvSpPr>
          <p:spPr bwMode="auto">
            <a:xfrm>
              <a:off x="1467" y="461"/>
              <a:ext cx="14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ACT</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5" name="Rectangle 31"/>
            <p:cNvSpPr>
              <a:spLocks noChangeArrowheads="1"/>
            </p:cNvSpPr>
            <p:nvPr/>
          </p:nvSpPr>
          <p:spPr bwMode="auto">
            <a:xfrm>
              <a:off x="3313" y="461"/>
              <a:ext cx="389"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CT DMHAS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6" name="Rectangle 32"/>
            <p:cNvSpPr>
              <a:spLocks noChangeArrowheads="1"/>
            </p:cNvSpPr>
            <p:nvPr/>
          </p:nvSpPr>
          <p:spPr bwMode="auto">
            <a:xfrm>
              <a:off x="1637" y="546"/>
              <a:ext cx="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7" name="Rectangle 33"/>
            <p:cNvSpPr>
              <a:spLocks noChangeArrowheads="1"/>
            </p:cNvSpPr>
            <p:nvPr/>
          </p:nvSpPr>
          <p:spPr bwMode="auto">
            <a:xfrm>
              <a:off x="1205" y="835"/>
              <a:ext cx="506"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NEW BRITIAN</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8" name="Rectangle 34"/>
            <p:cNvSpPr>
              <a:spLocks noChangeArrowheads="1"/>
            </p:cNvSpPr>
            <p:nvPr/>
          </p:nvSpPr>
          <p:spPr bwMode="auto">
            <a:xfrm>
              <a:off x="3627" y="835"/>
              <a:ext cx="435"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THE VALLEY</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9" name="Rectangle 35"/>
            <p:cNvSpPr>
              <a:spLocks noChangeArrowheads="1"/>
            </p:cNvSpPr>
            <p:nvPr/>
          </p:nvSpPr>
          <p:spPr bwMode="auto">
            <a:xfrm>
              <a:off x="3504" y="1248"/>
              <a:ext cx="781"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100" b="1" dirty="0" smtClean="0">
                  <a:solidFill>
                    <a:srgbClr val="000000"/>
                  </a:solidFill>
                  <a:latin typeface="Calibri" pitchFamily="34" charset="0"/>
                  <a:cs typeface="Arial" pitchFamily="34" charset="0"/>
                </a:rPr>
                <a:t>HARTFORD SUBURBS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0" name="Rectangle 36"/>
            <p:cNvSpPr>
              <a:spLocks noChangeArrowheads="1"/>
            </p:cNvSpPr>
            <p:nvPr/>
          </p:nvSpPr>
          <p:spPr bwMode="auto">
            <a:xfrm>
              <a:off x="963" y="1540"/>
              <a:ext cx="95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NEW LONDON/NORWICH</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1" name="Rectangle 37"/>
            <p:cNvSpPr>
              <a:spLocks noChangeArrowheads="1"/>
            </p:cNvSpPr>
            <p:nvPr/>
          </p:nvSpPr>
          <p:spPr bwMode="auto">
            <a:xfrm>
              <a:off x="3404" y="1540"/>
              <a:ext cx="837"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NEW HAVEN SUBURBS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2" name="Rectangle 38"/>
            <p:cNvSpPr>
              <a:spLocks noChangeArrowheads="1"/>
            </p:cNvSpPr>
            <p:nvPr/>
          </p:nvSpPr>
          <p:spPr bwMode="auto">
            <a:xfrm>
              <a:off x="1199" y="1889"/>
              <a:ext cx="518"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MANCHESTER</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3" name="Rectangle 39"/>
            <p:cNvSpPr>
              <a:spLocks noChangeArrowheads="1"/>
            </p:cNvSpPr>
            <p:nvPr/>
          </p:nvSpPr>
          <p:spPr bwMode="auto">
            <a:xfrm>
              <a:off x="1232" y="1974"/>
              <a:ext cx="451"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JILL BENSON</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4" name="Rectangle 40"/>
            <p:cNvSpPr>
              <a:spLocks noChangeArrowheads="1"/>
            </p:cNvSpPr>
            <p:nvPr/>
          </p:nvSpPr>
          <p:spPr bwMode="auto">
            <a:xfrm>
              <a:off x="1317" y="2237"/>
              <a:ext cx="308"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BRISTOL</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5" name="Rectangle 41"/>
            <p:cNvSpPr>
              <a:spLocks noChangeArrowheads="1"/>
            </p:cNvSpPr>
            <p:nvPr/>
          </p:nvSpPr>
          <p:spPr bwMode="auto">
            <a:xfrm>
              <a:off x="3504" y="2256"/>
              <a:ext cx="566" cy="21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100" b="1" dirty="0" smtClean="0">
                  <a:solidFill>
                    <a:srgbClr val="000000"/>
                  </a:solidFill>
                  <a:latin typeface="Calibri" pitchFamily="34" charset="0"/>
                  <a:cs typeface="Arial" pitchFamily="34" charset="0"/>
                </a:rPr>
                <a:t> CONSUMER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DAVID RINALDI</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6" name="Rectangle 42"/>
            <p:cNvSpPr>
              <a:spLocks noChangeArrowheads="1"/>
            </p:cNvSpPr>
            <p:nvPr/>
          </p:nvSpPr>
          <p:spPr bwMode="auto">
            <a:xfrm>
              <a:off x="1277" y="2586"/>
              <a:ext cx="37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DANBURY</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7" name="Rectangle 43"/>
            <p:cNvSpPr>
              <a:spLocks noChangeArrowheads="1"/>
            </p:cNvSpPr>
            <p:nvPr/>
          </p:nvSpPr>
          <p:spPr bwMode="auto">
            <a:xfrm>
              <a:off x="3784" y="2934"/>
              <a:ext cx="14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DSS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8" name="Rectangle 44"/>
            <p:cNvSpPr>
              <a:spLocks noChangeArrowheads="1"/>
            </p:cNvSpPr>
            <p:nvPr/>
          </p:nvSpPr>
          <p:spPr bwMode="auto">
            <a:xfrm>
              <a:off x="3264" y="3024"/>
              <a:ext cx="122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lang="en-US" sz="1100" dirty="0" smtClean="0">
                  <a:solidFill>
                    <a:srgbClr val="000000"/>
                  </a:solidFill>
                  <a:latin typeface="Calibri" pitchFamily="34" charset="0"/>
                  <a:cs typeface="Arial" pitchFamily="34" charset="0"/>
                </a:rPr>
                <a:t>CASSANDRA NORFLEET-JOHNSON</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0" name="Rectangle 46"/>
            <p:cNvSpPr>
              <a:spLocks noChangeArrowheads="1"/>
            </p:cNvSpPr>
            <p:nvPr/>
          </p:nvSpPr>
          <p:spPr bwMode="auto">
            <a:xfrm>
              <a:off x="3751" y="3283"/>
              <a:ext cx="198"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CHFA</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2" name="Rectangle 48"/>
            <p:cNvSpPr>
              <a:spLocks noChangeArrowheads="1"/>
            </p:cNvSpPr>
            <p:nvPr/>
          </p:nvSpPr>
          <p:spPr bwMode="auto">
            <a:xfrm>
              <a:off x="3504" y="3360"/>
              <a:ext cx="738" cy="10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TERRY NASH</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3" name="Rectangle 49"/>
            <p:cNvSpPr>
              <a:spLocks noChangeArrowheads="1"/>
            </p:cNvSpPr>
            <p:nvPr/>
          </p:nvSpPr>
          <p:spPr bwMode="auto">
            <a:xfrm>
              <a:off x="1402" y="3631"/>
              <a:ext cx="146"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CSH</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4" name="Rectangle 50"/>
            <p:cNvSpPr>
              <a:spLocks noChangeArrowheads="1"/>
            </p:cNvSpPr>
            <p:nvPr/>
          </p:nvSpPr>
          <p:spPr bwMode="auto">
            <a:xfrm>
              <a:off x="3803" y="3631"/>
              <a:ext cx="106"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VA</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5" name="Rectangle 51"/>
            <p:cNvSpPr>
              <a:spLocks noChangeArrowheads="1"/>
            </p:cNvSpPr>
            <p:nvPr/>
          </p:nvSpPr>
          <p:spPr bwMode="auto">
            <a:xfrm>
              <a:off x="1179" y="3716"/>
              <a:ext cx="706"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SARAH GALLAGHER</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6" name="Rectangle 52"/>
            <p:cNvSpPr>
              <a:spLocks noChangeArrowheads="1"/>
            </p:cNvSpPr>
            <p:nvPr/>
          </p:nvSpPr>
          <p:spPr bwMode="auto">
            <a:xfrm>
              <a:off x="3777" y="4065"/>
              <a:ext cx="16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DOE</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8" name="Rectangle 54"/>
            <p:cNvSpPr>
              <a:spLocks noChangeArrowheads="1"/>
            </p:cNvSpPr>
            <p:nvPr/>
          </p:nvSpPr>
          <p:spPr bwMode="auto">
            <a:xfrm>
              <a:off x="3515" y="2671"/>
              <a:ext cx="635"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BARBARA GELLER</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9" name="Rectangle 55"/>
            <p:cNvSpPr>
              <a:spLocks noChangeArrowheads="1"/>
            </p:cNvSpPr>
            <p:nvPr/>
          </p:nvSpPr>
          <p:spPr bwMode="auto">
            <a:xfrm>
              <a:off x="3705" y="2586"/>
              <a:ext cx="286"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DMHAS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0" name="Rectangle 56"/>
            <p:cNvSpPr>
              <a:spLocks noChangeArrowheads="1"/>
            </p:cNvSpPr>
            <p:nvPr/>
          </p:nvSpPr>
          <p:spPr bwMode="auto">
            <a:xfrm>
              <a:off x="3522" y="4150"/>
              <a:ext cx="62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LOUIS TALLARITA</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1" name="Rectangle 57"/>
            <p:cNvSpPr>
              <a:spLocks noChangeArrowheads="1"/>
            </p:cNvSpPr>
            <p:nvPr/>
          </p:nvSpPr>
          <p:spPr bwMode="auto">
            <a:xfrm>
              <a:off x="4929" y="1528"/>
              <a:ext cx="666"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Localities with no </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2" name="Rectangle 58"/>
            <p:cNvSpPr>
              <a:spLocks noChangeArrowheads="1"/>
            </p:cNvSpPr>
            <p:nvPr/>
          </p:nvSpPr>
          <p:spPr bwMode="auto">
            <a:xfrm>
              <a:off x="4929" y="1617"/>
              <a:ext cx="831" cy="10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representation</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3" name="Rectangle 59"/>
            <p:cNvSpPr>
              <a:spLocks noChangeArrowheads="1"/>
            </p:cNvSpPr>
            <p:nvPr/>
          </p:nvSpPr>
          <p:spPr bwMode="auto">
            <a:xfrm>
              <a:off x="1056" y="1296"/>
              <a:ext cx="41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RON KROM</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4" name="Rectangle 60"/>
            <p:cNvSpPr>
              <a:spLocks noChangeArrowheads="1"/>
            </p:cNvSpPr>
            <p:nvPr/>
          </p:nvSpPr>
          <p:spPr bwMode="auto">
            <a:xfrm>
              <a:off x="1160" y="928"/>
              <a:ext cx="58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ELLEN SIMPSON</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6" name="Rectangle 62"/>
            <p:cNvSpPr>
              <a:spLocks noChangeArrowheads="1"/>
            </p:cNvSpPr>
            <p:nvPr/>
          </p:nvSpPr>
          <p:spPr bwMode="auto">
            <a:xfrm>
              <a:off x="3443" y="1277"/>
              <a:ext cx="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9" name="Rectangle 65"/>
            <p:cNvSpPr>
              <a:spLocks noChangeArrowheads="1"/>
            </p:cNvSpPr>
            <p:nvPr/>
          </p:nvSpPr>
          <p:spPr bwMode="auto">
            <a:xfrm>
              <a:off x="3457" y="3716"/>
              <a:ext cx="740"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PRESTON MAYNARD</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1" name="Rectangle 67"/>
            <p:cNvSpPr>
              <a:spLocks noChangeArrowheads="1"/>
            </p:cNvSpPr>
            <p:nvPr/>
          </p:nvSpPr>
          <p:spPr bwMode="auto">
            <a:xfrm>
              <a:off x="1296" y="2944"/>
              <a:ext cx="669" cy="21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100" b="1" dirty="0" smtClean="0">
                  <a:solidFill>
                    <a:srgbClr val="000000"/>
                  </a:solidFill>
                  <a:latin typeface="Calibri" pitchFamily="34" charset="0"/>
                  <a:cs typeface="Arial" pitchFamily="34" charset="0"/>
                </a:rPr>
                <a:t>LITCHFIELD</a:t>
              </a:r>
            </a:p>
            <a:p>
              <a:pPr marL="0" marR="0" lvl="0" indent="0" algn="l" defTabSz="914400" rtl="0" eaLnBrk="1" fontAlgn="base" latinLnBrk="0" hangingPunct="1">
                <a:lnSpc>
                  <a:spcPct val="100000"/>
                </a:lnSpc>
                <a:spcBef>
                  <a:spcPct val="0"/>
                </a:spcBef>
                <a:spcAft>
                  <a:spcPct val="0"/>
                </a:spcAft>
                <a:buClrTx/>
                <a:buSzTx/>
                <a:buFontTx/>
                <a:buNone/>
                <a:tabLst/>
              </a:pPr>
              <a:r>
                <a:rPr lang="en-US" sz="1100" b="1" dirty="0" smtClean="0">
                  <a:solidFill>
                    <a:srgbClr val="000000"/>
                  </a:solidFill>
                  <a:latin typeface="Calibri" pitchFamily="34" charset="0"/>
                  <a:cs typeface="Arial" pitchFamily="34" charset="0"/>
                </a:rPr>
                <a:t>NANCY CANNAVO</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2" name="Rectangle 68"/>
            <p:cNvSpPr>
              <a:spLocks noChangeArrowheads="1"/>
            </p:cNvSpPr>
            <p:nvPr/>
          </p:nvSpPr>
          <p:spPr bwMode="auto">
            <a:xfrm>
              <a:off x="1245" y="2322"/>
              <a:ext cx="422"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PHIL LYSIAK</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3" name="Rectangle 69"/>
            <p:cNvSpPr>
              <a:spLocks noChangeArrowheads="1"/>
            </p:cNvSpPr>
            <p:nvPr/>
          </p:nvSpPr>
          <p:spPr bwMode="auto">
            <a:xfrm>
              <a:off x="1186" y="1625"/>
              <a:ext cx="517"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DAVE PASCUA</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4" name="Rectangle 70"/>
            <p:cNvSpPr>
              <a:spLocks noChangeArrowheads="1"/>
            </p:cNvSpPr>
            <p:nvPr/>
          </p:nvSpPr>
          <p:spPr bwMode="auto">
            <a:xfrm>
              <a:off x="937" y="1192"/>
              <a:ext cx="1003"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MIDDLESEX/MIDDLETOWN</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5" name="Rectangle 71"/>
            <p:cNvSpPr>
              <a:spLocks noChangeArrowheads="1"/>
            </p:cNvSpPr>
            <p:nvPr/>
          </p:nvSpPr>
          <p:spPr bwMode="auto">
            <a:xfrm>
              <a:off x="3600" y="1872"/>
              <a:ext cx="531" cy="21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100" b="1" dirty="0" smtClean="0">
                  <a:solidFill>
                    <a:srgbClr val="000000"/>
                  </a:solidFill>
                  <a:latin typeface="Calibri" pitchFamily="34" charset="0"/>
                  <a:cs typeface="Arial" pitchFamily="34" charset="0"/>
                </a:rPr>
                <a:t>       CCEH</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cs typeface="Arial" pitchFamily="34" charset="0"/>
                </a:rPr>
                <a:t>FRAN</a:t>
              </a:r>
              <a:r>
                <a:rPr kumimoji="0" lang="en-US" sz="1100" b="1" i="0" u="none" strike="noStrike" cap="none" normalizeH="0" dirty="0" smtClean="0">
                  <a:ln>
                    <a:noFill/>
                  </a:ln>
                  <a:solidFill>
                    <a:srgbClr val="000000"/>
                  </a:solidFill>
                  <a:effectLst/>
                  <a:latin typeface="Calibri" pitchFamily="34" charset="0"/>
                  <a:cs typeface="Arial" pitchFamily="34" charset="0"/>
                </a:rPr>
                <a:t> MARTIN</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6" name="Rectangle 72"/>
            <p:cNvSpPr>
              <a:spLocks noChangeArrowheads="1"/>
            </p:cNvSpPr>
            <p:nvPr/>
          </p:nvSpPr>
          <p:spPr bwMode="auto">
            <a:xfrm>
              <a:off x="1146" y="2671"/>
              <a:ext cx="614" cy="10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cs typeface="Arial" pitchFamily="34" charset="0"/>
                </a:rPr>
                <a:t>MILENA SANGUT</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7" name="Rectangle 73"/>
            <p:cNvSpPr>
              <a:spLocks noChangeArrowheads="1"/>
            </p:cNvSpPr>
            <p:nvPr/>
          </p:nvSpPr>
          <p:spPr bwMode="auto">
            <a:xfrm>
              <a:off x="1225" y="363"/>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98" name="Rectangle 74"/>
            <p:cNvSpPr>
              <a:spLocks noChangeArrowheads="1"/>
            </p:cNvSpPr>
            <p:nvPr/>
          </p:nvSpPr>
          <p:spPr bwMode="auto">
            <a:xfrm>
              <a:off x="1225" y="622"/>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099" name="Rectangle 75"/>
            <p:cNvSpPr>
              <a:spLocks noChangeArrowheads="1"/>
            </p:cNvSpPr>
            <p:nvPr/>
          </p:nvSpPr>
          <p:spPr bwMode="auto">
            <a:xfrm>
              <a:off x="885" y="797"/>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0" name="Rectangle 76"/>
            <p:cNvSpPr>
              <a:spLocks noChangeArrowheads="1"/>
            </p:cNvSpPr>
            <p:nvPr/>
          </p:nvSpPr>
          <p:spPr bwMode="auto">
            <a:xfrm>
              <a:off x="885" y="1090"/>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1" name="Rectangle 77"/>
            <p:cNvSpPr>
              <a:spLocks noChangeArrowheads="1"/>
            </p:cNvSpPr>
            <p:nvPr/>
          </p:nvSpPr>
          <p:spPr bwMode="auto">
            <a:xfrm>
              <a:off x="872" y="797"/>
              <a:ext cx="13" cy="301"/>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2" name="Rectangle 78"/>
            <p:cNvSpPr>
              <a:spLocks noChangeArrowheads="1"/>
            </p:cNvSpPr>
            <p:nvPr/>
          </p:nvSpPr>
          <p:spPr bwMode="auto">
            <a:xfrm>
              <a:off x="2063" y="805"/>
              <a:ext cx="13" cy="293"/>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3" name="Rectangle 79"/>
            <p:cNvSpPr>
              <a:spLocks noChangeArrowheads="1"/>
            </p:cNvSpPr>
            <p:nvPr/>
          </p:nvSpPr>
          <p:spPr bwMode="auto">
            <a:xfrm>
              <a:off x="885" y="1179"/>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4" name="Rectangle 80"/>
            <p:cNvSpPr>
              <a:spLocks noChangeArrowheads="1"/>
            </p:cNvSpPr>
            <p:nvPr/>
          </p:nvSpPr>
          <p:spPr bwMode="auto">
            <a:xfrm>
              <a:off x="3254" y="797"/>
              <a:ext cx="13" cy="301"/>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5" name="Rectangle 81"/>
            <p:cNvSpPr>
              <a:spLocks noChangeArrowheads="1"/>
            </p:cNvSpPr>
            <p:nvPr/>
          </p:nvSpPr>
          <p:spPr bwMode="auto">
            <a:xfrm>
              <a:off x="4445" y="805"/>
              <a:ext cx="13" cy="293"/>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6" name="Rectangle 82"/>
            <p:cNvSpPr>
              <a:spLocks noChangeArrowheads="1"/>
            </p:cNvSpPr>
            <p:nvPr/>
          </p:nvSpPr>
          <p:spPr bwMode="auto">
            <a:xfrm>
              <a:off x="885" y="1438"/>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7" name="Rectangle 83"/>
            <p:cNvSpPr>
              <a:spLocks noChangeArrowheads="1"/>
            </p:cNvSpPr>
            <p:nvPr/>
          </p:nvSpPr>
          <p:spPr bwMode="auto">
            <a:xfrm>
              <a:off x="872" y="1179"/>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8" name="Rectangle 84"/>
            <p:cNvSpPr>
              <a:spLocks noChangeArrowheads="1"/>
            </p:cNvSpPr>
            <p:nvPr/>
          </p:nvSpPr>
          <p:spPr bwMode="auto">
            <a:xfrm>
              <a:off x="2063" y="1188"/>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09" name="Rectangle 85"/>
            <p:cNvSpPr>
              <a:spLocks noChangeArrowheads="1"/>
            </p:cNvSpPr>
            <p:nvPr/>
          </p:nvSpPr>
          <p:spPr bwMode="auto">
            <a:xfrm>
              <a:off x="885" y="1528"/>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0" name="Rectangle 86"/>
            <p:cNvSpPr>
              <a:spLocks noChangeArrowheads="1"/>
            </p:cNvSpPr>
            <p:nvPr/>
          </p:nvSpPr>
          <p:spPr bwMode="auto">
            <a:xfrm>
              <a:off x="3254" y="1179"/>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1" name="Rectangle 87"/>
            <p:cNvSpPr>
              <a:spLocks noChangeArrowheads="1"/>
            </p:cNvSpPr>
            <p:nvPr/>
          </p:nvSpPr>
          <p:spPr bwMode="auto">
            <a:xfrm>
              <a:off x="4445" y="1188"/>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2" name="Rectangle 88"/>
            <p:cNvSpPr>
              <a:spLocks noChangeArrowheads="1"/>
            </p:cNvSpPr>
            <p:nvPr/>
          </p:nvSpPr>
          <p:spPr bwMode="auto">
            <a:xfrm>
              <a:off x="885" y="1787"/>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3" name="Rectangle 89"/>
            <p:cNvSpPr>
              <a:spLocks noChangeArrowheads="1"/>
            </p:cNvSpPr>
            <p:nvPr/>
          </p:nvSpPr>
          <p:spPr bwMode="auto">
            <a:xfrm>
              <a:off x="872" y="1528"/>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4" name="Rectangle 90"/>
            <p:cNvSpPr>
              <a:spLocks noChangeArrowheads="1"/>
            </p:cNvSpPr>
            <p:nvPr/>
          </p:nvSpPr>
          <p:spPr bwMode="auto">
            <a:xfrm>
              <a:off x="2063" y="1536"/>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5" name="Rectangle 91"/>
            <p:cNvSpPr>
              <a:spLocks noChangeArrowheads="1"/>
            </p:cNvSpPr>
            <p:nvPr/>
          </p:nvSpPr>
          <p:spPr bwMode="auto">
            <a:xfrm>
              <a:off x="885" y="1876"/>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6" name="Rectangle 92"/>
            <p:cNvSpPr>
              <a:spLocks noChangeArrowheads="1"/>
            </p:cNvSpPr>
            <p:nvPr/>
          </p:nvSpPr>
          <p:spPr bwMode="auto">
            <a:xfrm>
              <a:off x="3254" y="1528"/>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7" name="Rectangle 93"/>
            <p:cNvSpPr>
              <a:spLocks noChangeArrowheads="1"/>
            </p:cNvSpPr>
            <p:nvPr/>
          </p:nvSpPr>
          <p:spPr bwMode="auto">
            <a:xfrm>
              <a:off x="4445" y="1536"/>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8" name="Rectangle 94"/>
            <p:cNvSpPr>
              <a:spLocks noChangeArrowheads="1"/>
            </p:cNvSpPr>
            <p:nvPr/>
          </p:nvSpPr>
          <p:spPr bwMode="auto">
            <a:xfrm>
              <a:off x="885" y="2135"/>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19" name="Rectangle 95"/>
            <p:cNvSpPr>
              <a:spLocks noChangeArrowheads="1"/>
            </p:cNvSpPr>
            <p:nvPr/>
          </p:nvSpPr>
          <p:spPr bwMode="auto">
            <a:xfrm>
              <a:off x="872" y="1876"/>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0" name="Rectangle 96"/>
            <p:cNvSpPr>
              <a:spLocks noChangeArrowheads="1"/>
            </p:cNvSpPr>
            <p:nvPr/>
          </p:nvSpPr>
          <p:spPr bwMode="auto">
            <a:xfrm>
              <a:off x="2063" y="1885"/>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1" name="Rectangle 97"/>
            <p:cNvSpPr>
              <a:spLocks noChangeArrowheads="1"/>
            </p:cNvSpPr>
            <p:nvPr/>
          </p:nvSpPr>
          <p:spPr bwMode="auto">
            <a:xfrm>
              <a:off x="885" y="2225"/>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2" name="Rectangle 98"/>
            <p:cNvSpPr>
              <a:spLocks noChangeArrowheads="1"/>
            </p:cNvSpPr>
            <p:nvPr/>
          </p:nvSpPr>
          <p:spPr bwMode="auto">
            <a:xfrm>
              <a:off x="3254" y="1876"/>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3" name="Rectangle 99"/>
            <p:cNvSpPr>
              <a:spLocks noChangeArrowheads="1"/>
            </p:cNvSpPr>
            <p:nvPr/>
          </p:nvSpPr>
          <p:spPr bwMode="auto">
            <a:xfrm>
              <a:off x="4445" y="1885"/>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4" name="Rectangle 100"/>
            <p:cNvSpPr>
              <a:spLocks noChangeArrowheads="1"/>
            </p:cNvSpPr>
            <p:nvPr/>
          </p:nvSpPr>
          <p:spPr bwMode="auto">
            <a:xfrm>
              <a:off x="885" y="2484"/>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5" name="Rectangle 101"/>
            <p:cNvSpPr>
              <a:spLocks noChangeArrowheads="1"/>
            </p:cNvSpPr>
            <p:nvPr/>
          </p:nvSpPr>
          <p:spPr bwMode="auto">
            <a:xfrm>
              <a:off x="872" y="2225"/>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6" name="Rectangle 102"/>
            <p:cNvSpPr>
              <a:spLocks noChangeArrowheads="1"/>
            </p:cNvSpPr>
            <p:nvPr/>
          </p:nvSpPr>
          <p:spPr bwMode="auto">
            <a:xfrm>
              <a:off x="2063" y="2233"/>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7" name="Rectangle 103"/>
            <p:cNvSpPr>
              <a:spLocks noChangeArrowheads="1"/>
            </p:cNvSpPr>
            <p:nvPr/>
          </p:nvSpPr>
          <p:spPr bwMode="auto">
            <a:xfrm>
              <a:off x="885" y="2573"/>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8" name="Rectangle 104"/>
            <p:cNvSpPr>
              <a:spLocks noChangeArrowheads="1"/>
            </p:cNvSpPr>
            <p:nvPr/>
          </p:nvSpPr>
          <p:spPr bwMode="auto">
            <a:xfrm>
              <a:off x="3254" y="2225"/>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29" name="Rectangle 105"/>
            <p:cNvSpPr>
              <a:spLocks noChangeArrowheads="1"/>
            </p:cNvSpPr>
            <p:nvPr/>
          </p:nvSpPr>
          <p:spPr bwMode="auto">
            <a:xfrm>
              <a:off x="4445" y="2233"/>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0" name="Rectangle 106"/>
            <p:cNvSpPr>
              <a:spLocks noChangeArrowheads="1"/>
            </p:cNvSpPr>
            <p:nvPr/>
          </p:nvSpPr>
          <p:spPr bwMode="auto">
            <a:xfrm>
              <a:off x="885" y="2832"/>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1" name="Rectangle 107"/>
            <p:cNvSpPr>
              <a:spLocks noChangeArrowheads="1"/>
            </p:cNvSpPr>
            <p:nvPr/>
          </p:nvSpPr>
          <p:spPr bwMode="auto">
            <a:xfrm>
              <a:off x="872" y="2573"/>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2" name="Rectangle 108"/>
            <p:cNvSpPr>
              <a:spLocks noChangeArrowheads="1"/>
            </p:cNvSpPr>
            <p:nvPr/>
          </p:nvSpPr>
          <p:spPr bwMode="auto">
            <a:xfrm>
              <a:off x="2063" y="2582"/>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3" name="Rectangle 109"/>
            <p:cNvSpPr>
              <a:spLocks noChangeArrowheads="1"/>
            </p:cNvSpPr>
            <p:nvPr/>
          </p:nvSpPr>
          <p:spPr bwMode="auto">
            <a:xfrm>
              <a:off x="885" y="2922"/>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4" name="Rectangle 110"/>
            <p:cNvSpPr>
              <a:spLocks noChangeArrowheads="1"/>
            </p:cNvSpPr>
            <p:nvPr/>
          </p:nvSpPr>
          <p:spPr bwMode="auto">
            <a:xfrm>
              <a:off x="3254" y="2573"/>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5" name="Rectangle 111"/>
            <p:cNvSpPr>
              <a:spLocks noChangeArrowheads="1"/>
            </p:cNvSpPr>
            <p:nvPr/>
          </p:nvSpPr>
          <p:spPr bwMode="auto">
            <a:xfrm>
              <a:off x="4445" y="2582"/>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6" name="Rectangle 112"/>
            <p:cNvSpPr>
              <a:spLocks noChangeArrowheads="1"/>
            </p:cNvSpPr>
            <p:nvPr/>
          </p:nvSpPr>
          <p:spPr bwMode="auto">
            <a:xfrm>
              <a:off x="885" y="3181"/>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7" name="Rectangle 113"/>
            <p:cNvSpPr>
              <a:spLocks noChangeArrowheads="1"/>
            </p:cNvSpPr>
            <p:nvPr/>
          </p:nvSpPr>
          <p:spPr bwMode="auto">
            <a:xfrm>
              <a:off x="872" y="2922"/>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8" name="Rectangle 114"/>
            <p:cNvSpPr>
              <a:spLocks noChangeArrowheads="1"/>
            </p:cNvSpPr>
            <p:nvPr/>
          </p:nvSpPr>
          <p:spPr bwMode="auto">
            <a:xfrm>
              <a:off x="2063" y="2930"/>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39" name="Rectangle 115"/>
            <p:cNvSpPr>
              <a:spLocks noChangeArrowheads="1"/>
            </p:cNvSpPr>
            <p:nvPr/>
          </p:nvSpPr>
          <p:spPr bwMode="auto">
            <a:xfrm>
              <a:off x="885" y="3270"/>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0" name="Rectangle 116"/>
            <p:cNvSpPr>
              <a:spLocks noChangeArrowheads="1"/>
            </p:cNvSpPr>
            <p:nvPr/>
          </p:nvSpPr>
          <p:spPr bwMode="auto">
            <a:xfrm>
              <a:off x="3254" y="2922"/>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1" name="Rectangle 117"/>
            <p:cNvSpPr>
              <a:spLocks noChangeArrowheads="1"/>
            </p:cNvSpPr>
            <p:nvPr/>
          </p:nvSpPr>
          <p:spPr bwMode="auto">
            <a:xfrm>
              <a:off x="4445" y="2930"/>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2" name="Rectangle 118"/>
            <p:cNvSpPr>
              <a:spLocks noChangeArrowheads="1"/>
            </p:cNvSpPr>
            <p:nvPr/>
          </p:nvSpPr>
          <p:spPr bwMode="auto">
            <a:xfrm>
              <a:off x="885" y="3529"/>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3" name="Rectangle 119"/>
            <p:cNvSpPr>
              <a:spLocks noChangeArrowheads="1"/>
            </p:cNvSpPr>
            <p:nvPr/>
          </p:nvSpPr>
          <p:spPr bwMode="auto">
            <a:xfrm>
              <a:off x="872" y="3270"/>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4" name="Rectangle 120"/>
            <p:cNvSpPr>
              <a:spLocks noChangeArrowheads="1"/>
            </p:cNvSpPr>
            <p:nvPr/>
          </p:nvSpPr>
          <p:spPr bwMode="auto">
            <a:xfrm>
              <a:off x="2063" y="3279"/>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5" name="Rectangle 121"/>
            <p:cNvSpPr>
              <a:spLocks noChangeArrowheads="1"/>
            </p:cNvSpPr>
            <p:nvPr/>
          </p:nvSpPr>
          <p:spPr bwMode="auto">
            <a:xfrm>
              <a:off x="885" y="3619"/>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6" name="Rectangle 122"/>
            <p:cNvSpPr>
              <a:spLocks noChangeArrowheads="1"/>
            </p:cNvSpPr>
            <p:nvPr/>
          </p:nvSpPr>
          <p:spPr bwMode="auto">
            <a:xfrm>
              <a:off x="3254" y="3270"/>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7" name="Rectangle 123"/>
            <p:cNvSpPr>
              <a:spLocks noChangeArrowheads="1"/>
            </p:cNvSpPr>
            <p:nvPr/>
          </p:nvSpPr>
          <p:spPr bwMode="auto">
            <a:xfrm>
              <a:off x="4445" y="3279"/>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8" name="Rectangle 124"/>
            <p:cNvSpPr>
              <a:spLocks noChangeArrowheads="1"/>
            </p:cNvSpPr>
            <p:nvPr/>
          </p:nvSpPr>
          <p:spPr bwMode="auto">
            <a:xfrm>
              <a:off x="885" y="3878"/>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49" name="Rectangle 125"/>
            <p:cNvSpPr>
              <a:spLocks noChangeArrowheads="1"/>
            </p:cNvSpPr>
            <p:nvPr/>
          </p:nvSpPr>
          <p:spPr bwMode="auto">
            <a:xfrm>
              <a:off x="3254" y="3619"/>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0" name="Rectangle 126"/>
            <p:cNvSpPr>
              <a:spLocks noChangeArrowheads="1"/>
            </p:cNvSpPr>
            <p:nvPr/>
          </p:nvSpPr>
          <p:spPr bwMode="auto">
            <a:xfrm>
              <a:off x="4445" y="3627"/>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1" name="Rectangle 127"/>
            <p:cNvSpPr>
              <a:spLocks noChangeArrowheads="1"/>
            </p:cNvSpPr>
            <p:nvPr/>
          </p:nvSpPr>
          <p:spPr bwMode="auto">
            <a:xfrm>
              <a:off x="1892" y="-11"/>
              <a:ext cx="14" cy="20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2" name="Rectangle 128"/>
            <p:cNvSpPr>
              <a:spLocks noChangeArrowheads="1"/>
            </p:cNvSpPr>
            <p:nvPr/>
          </p:nvSpPr>
          <p:spPr bwMode="auto">
            <a:xfrm>
              <a:off x="3424" y="-2"/>
              <a:ext cx="13" cy="19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3" name="Rectangle 129"/>
            <p:cNvSpPr>
              <a:spLocks noChangeArrowheads="1"/>
            </p:cNvSpPr>
            <p:nvPr/>
          </p:nvSpPr>
          <p:spPr bwMode="auto">
            <a:xfrm>
              <a:off x="1212" y="363"/>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4" name="Rectangle 130"/>
            <p:cNvSpPr>
              <a:spLocks noChangeArrowheads="1"/>
            </p:cNvSpPr>
            <p:nvPr/>
          </p:nvSpPr>
          <p:spPr bwMode="auto">
            <a:xfrm>
              <a:off x="2403" y="372"/>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5" name="Rectangle 131"/>
            <p:cNvSpPr>
              <a:spLocks noChangeArrowheads="1"/>
            </p:cNvSpPr>
            <p:nvPr/>
          </p:nvSpPr>
          <p:spPr bwMode="auto">
            <a:xfrm>
              <a:off x="2913" y="363"/>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6" name="Rectangle 132"/>
            <p:cNvSpPr>
              <a:spLocks noChangeArrowheads="1"/>
            </p:cNvSpPr>
            <p:nvPr/>
          </p:nvSpPr>
          <p:spPr bwMode="auto">
            <a:xfrm>
              <a:off x="4104" y="372"/>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7" name="Rectangle 133"/>
            <p:cNvSpPr>
              <a:spLocks noChangeArrowheads="1"/>
            </p:cNvSpPr>
            <p:nvPr/>
          </p:nvSpPr>
          <p:spPr bwMode="auto">
            <a:xfrm>
              <a:off x="872" y="3619"/>
              <a:ext cx="13" cy="26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8" name="Rectangle 134"/>
            <p:cNvSpPr>
              <a:spLocks noChangeArrowheads="1"/>
            </p:cNvSpPr>
            <p:nvPr/>
          </p:nvSpPr>
          <p:spPr bwMode="auto">
            <a:xfrm>
              <a:off x="2063" y="3627"/>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59" name="Rectangle 135"/>
            <p:cNvSpPr>
              <a:spLocks noChangeArrowheads="1"/>
            </p:cNvSpPr>
            <p:nvPr/>
          </p:nvSpPr>
          <p:spPr bwMode="auto">
            <a:xfrm>
              <a:off x="3254" y="4052"/>
              <a:ext cx="13" cy="2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0" name="Rectangle 136"/>
            <p:cNvSpPr>
              <a:spLocks noChangeArrowheads="1"/>
            </p:cNvSpPr>
            <p:nvPr/>
          </p:nvSpPr>
          <p:spPr bwMode="auto">
            <a:xfrm>
              <a:off x="4445" y="4061"/>
              <a:ext cx="13" cy="25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1" name="Rectangle 137"/>
            <p:cNvSpPr>
              <a:spLocks noChangeArrowheads="1"/>
            </p:cNvSpPr>
            <p:nvPr/>
          </p:nvSpPr>
          <p:spPr bwMode="auto">
            <a:xfrm>
              <a:off x="1906" y="-11"/>
              <a:ext cx="153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2" name="Rectangle 138"/>
            <p:cNvSpPr>
              <a:spLocks noChangeArrowheads="1"/>
            </p:cNvSpPr>
            <p:nvPr/>
          </p:nvSpPr>
          <p:spPr bwMode="auto">
            <a:xfrm>
              <a:off x="1906" y="189"/>
              <a:ext cx="153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3" name="Rectangle 139"/>
            <p:cNvSpPr>
              <a:spLocks noChangeArrowheads="1"/>
            </p:cNvSpPr>
            <p:nvPr/>
          </p:nvSpPr>
          <p:spPr bwMode="auto">
            <a:xfrm>
              <a:off x="2926" y="363"/>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4" name="Rectangle 140"/>
            <p:cNvSpPr>
              <a:spLocks noChangeArrowheads="1"/>
            </p:cNvSpPr>
            <p:nvPr/>
          </p:nvSpPr>
          <p:spPr bwMode="auto">
            <a:xfrm>
              <a:off x="2926" y="622"/>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5" name="Rectangle 141"/>
            <p:cNvSpPr>
              <a:spLocks noChangeArrowheads="1"/>
            </p:cNvSpPr>
            <p:nvPr/>
          </p:nvSpPr>
          <p:spPr bwMode="auto">
            <a:xfrm>
              <a:off x="3267" y="797"/>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6" name="Rectangle 142"/>
            <p:cNvSpPr>
              <a:spLocks noChangeArrowheads="1"/>
            </p:cNvSpPr>
            <p:nvPr/>
          </p:nvSpPr>
          <p:spPr bwMode="auto">
            <a:xfrm>
              <a:off x="3267" y="1090"/>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7" name="Rectangle 143"/>
            <p:cNvSpPr>
              <a:spLocks noChangeArrowheads="1"/>
            </p:cNvSpPr>
            <p:nvPr/>
          </p:nvSpPr>
          <p:spPr bwMode="auto">
            <a:xfrm>
              <a:off x="3267" y="1179"/>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8" name="Rectangle 144"/>
            <p:cNvSpPr>
              <a:spLocks noChangeArrowheads="1"/>
            </p:cNvSpPr>
            <p:nvPr/>
          </p:nvSpPr>
          <p:spPr bwMode="auto">
            <a:xfrm>
              <a:off x="3267" y="1438"/>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69" name="Rectangle 145"/>
            <p:cNvSpPr>
              <a:spLocks noChangeArrowheads="1"/>
            </p:cNvSpPr>
            <p:nvPr/>
          </p:nvSpPr>
          <p:spPr bwMode="auto">
            <a:xfrm>
              <a:off x="3267" y="1528"/>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0" name="Rectangle 146"/>
            <p:cNvSpPr>
              <a:spLocks noChangeArrowheads="1"/>
            </p:cNvSpPr>
            <p:nvPr/>
          </p:nvSpPr>
          <p:spPr bwMode="auto">
            <a:xfrm>
              <a:off x="3267" y="1787"/>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1" name="Rectangle 147"/>
            <p:cNvSpPr>
              <a:spLocks noChangeArrowheads="1"/>
            </p:cNvSpPr>
            <p:nvPr/>
          </p:nvSpPr>
          <p:spPr bwMode="auto">
            <a:xfrm>
              <a:off x="3267" y="1876"/>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2" name="Rectangle 148"/>
            <p:cNvSpPr>
              <a:spLocks noChangeArrowheads="1"/>
            </p:cNvSpPr>
            <p:nvPr/>
          </p:nvSpPr>
          <p:spPr bwMode="auto">
            <a:xfrm>
              <a:off x="3267" y="2135"/>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3" name="Rectangle 149"/>
            <p:cNvSpPr>
              <a:spLocks noChangeArrowheads="1"/>
            </p:cNvSpPr>
            <p:nvPr/>
          </p:nvSpPr>
          <p:spPr bwMode="auto">
            <a:xfrm>
              <a:off x="3267" y="2225"/>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4" name="Rectangle 150"/>
            <p:cNvSpPr>
              <a:spLocks noChangeArrowheads="1"/>
            </p:cNvSpPr>
            <p:nvPr/>
          </p:nvSpPr>
          <p:spPr bwMode="auto">
            <a:xfrm>
              <a:off x="3267" y="2484"/>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5" name="Rectangle 151"/>
            <p:cNvSpPr>
              <a:spLocks noChangeArrowheads="1"/>
            </p:cNvSpPr>
            <p:nvPr/>
          </p:nvSpPr>
          <p:spPr bwMode="auto">
            <a:xfrm>
              <a:off x="3267" y="2573"/>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6" name="Rectangle 152"/>
            <p:cNvSpPr>
              <a:spLocks noChangeArrowheads="1"/>
            </p:cNvSpPr>
            <p:nvPr/>
          </p:nvSpPr>
          <p:spPr bwMode="auto">
            <a:xfrm>
              <a:off x="3267" y="2832"/>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7" name="Rectangle 153"/>
            <p:cNvSpPr>
              <a:spLocks noChangeArrowheads="1"/>
            </p:cNvSpPr>
            <p:nvPr/>
          </p:nvSpPr>
          <p:spPr bwMode="auto">
            <a:xfrm>
              <a:off x="3267" y="2922"/>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8" name="Rectangle 154"/>
            <p:cNvSpPr>
              <a:spLocks noChangeArrowheads="1"/>
            </p:cNvSpPr>
            <p:nvPr/>
          </p:nvSpPr>
          <p:spPr bwMode="auto">
            <a:xfrm>
              <a:off x="3267" y="3181"/>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79" name="Rectangle 155"/>
            <p:cNvSpPr>
              <a:spLocks noChangeArrowheads="1"/>
            </p:cNvSpPr>
            <p:nvPr/>
          </p:nvSpPr>
          <p:spPr bwMode="auto">
            <a:xfrm>
              <a:off x="3267" y="3270"/>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0" name="Rectangle 156"/>
            <p:cNvSpPr>
              <a:spLocks noChangeArrowheads="1"/>
            </p:cNvSpPr>
            <p:nvPr/>
          </p:nvSpPr>
          <p:spPr bwMode="auto">
            <a:xfrm>
              <a:off x="3267" y="3529"/>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1" name="Rectangle 157"/>
            <p:cNvSpPr>
              <a:spLocks noChangeArrowheads="1"/>
            </p:cNvSpPr>
            <p:nvPr/>
          </p:nvSpPr>
          <p:spPr bwMode="auto">
            <a:xfrm>
              <a:off x="3267" y="3619"/>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2" name="Rectangle 158"/>
            <p:cNvSpPr>
              <a:spLocks noChangeArrowheads="1"/>
            </p:cNvSpPr>
            <p:nvPr/>
          </p:nvSpPr>
          <p:spPr bwMode="auto">
            <a:xfrm>
              <a:off x="3267" y="3878"/>
              <a:ext cx="1191"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3" name="Rectangle 159"/>
            <p:cNvSpPr>
              <a:spLocks noChangeArrowheads="1"/>
            </p:cNvSpPr>
            <p:nvPr/>
          </p:nvSpPr>
          <p:spPr bwMode="auto">
            <a:xfrm>
              <a:off x="3267" y="4052"/>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4" name="Rectangle 160"/>
            <p:cNvSpPr>
              <a:spLocks noChangeArrowheads="1"/>
            </p:cNvSpPr>
            <p:nvPr/>
          </p:nvSpPr>
          <p:spPr bwMode="auto">
            <a:xfrm>
              <a:off x="3267" y="4311"/>
              <a:ext cx="1191"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5" name="Freeform 161"/>
            <p:cNvSpPr>
              <a:spLocks/>
            </p:cNvSpPr>
            <p:nvPr/>
          </p:nvSpPr>
          <p:spPr bwMode="auto">
            <a:xfrm>
              <a:off x="2409" y="497"/>
              <a:ext cx="518" cy="25"/>
            </a:xfrm>
            <a:custGeom>
              <a:avLst/>
              <a:gdLst/>
              <a:ahLst/>
              <a:cxnLst>
                <a:cxn ang="0">
                  <a:pos x="1" y="0"/>
                </a:cxn>
                <a:cxn ang="0">
                  <a:pos x="518" y="4"/>
                </a:cxn>
                <a:cxn ang="0">
                  <a:pos x="517" y="25"/>
                </a:cxn>
                <a:cxn ang="0">
                  <a:pos x="0" y="21"/>
                </a:cxn>
                <a:cxn ang="0">
                  <a:pos x="1" y="0"/>
                </a:cxn>
              </a:cxnLst>
              <a:rect l="0" t="0" r="r" b="b"/>
              <a:pathLst>
                <a:path w="518" h="25">
                  <a:moveTo>
                    <a:pt x="1" y="0"/>
                  </a:moveTo>
                  <a:lnTo>
                    <a:pt x="518" y="4"/>
                  </a:lnTo>
                  <a:lnTo>
                    <a:pt x="517" y="25"/>
                  </a:lnTo>
                  <a:lnTo>
                    <a:pt x="0" y="21"/>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6" name="Rectangle 162"/>
            <p:cNvSpPr>
              <a:spLocks noChangeArrowheads="1"/>
            </p:cNvSpPr>
            <p:nvPr/>
          </p:nvSpPr>
          <p:spPr bwMode="auto">
            <a:xfrm>
              <a:off x="2635" y="197"/>
              <a:ext cx="33" cy="3558"/>
            </a:xfrm>
            <a:prstGeom prst="rect">
              <a:avLst/>
            </a:pr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7" name="Freeform 163"/>
            <p:cNvSpPr>
              <a:spLocks/>
            </p:cNvSpPr>
            <p:nvPr/>
          </p:nvSpPr>
          <p:spPr bwMode="auto">
            <a:xfrm>
              <a:off x="2063" y="960"/>
              <a:ext cx="1191" cy="26"/>
            </a:xfrm>
            <a:custGeom>
              <a:avLst/>
              <a:gdLst/>
              <a:ahLst/>
              <a:cxnLst>
                <a:cxn ang="0">
                  <a:pos x="0" y="0"/>
                </a:cxn>
                <a:cxn ang="0">
                  <a:pos x="1191" y="4"/>
                </a:cxn>
                <a:cxn ang="0">
                  <a:pos x="1191" y="26"/>
                </a:cxn>
                <a:cxn ang="0">
                  <a:pos x="0" y="21"/>
                </a:cxn>
                <a:cxn ang="0">
                  <a:pos x="0" y="0"/>
                </a:cxn>
              </a:cxnLst>
              <a:rect l="0" t="0" r="r" b="b"/>
              <a:pathLst>
                <a:path w="1191" h="26">
                  <a:moveTo>
                    <a:pt x="0" y="0"/>
                  </a:moveTo>
                  <a:lnTo>
                    <a:pt x="1191" y="4"/>
                  </a:lnTo>
                  <a:lnTo>
                    <a:pt x="1191" y="26"/>
                  </a:lnTo>
                  <a:lnTo>
                    <a:pt x="0" y="21"/>
                  </a:lnTo>
                  <a:lnTo>
                    <a:pt x="0"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8" name="Freeform 164"/>
            <p:cNvSpPr>
              <a:spLocks/>
            </p:cNvSpPr>
            <p:nvPr/>
          </p:nvSpPr>
          <p:spPr bwMode="auto">
            <a:xfrm>
              <a:off x="2069" y="1258"/>
              <a:ext cx="1192" cy="25"/>
            </a:xfrm>
            <a:custGeom>
              <a:avLst/>
              <a:gdLst/>
              <a:ahLst/>
              <a:cxnLst>
                <a:cxn ang="0">
                  <a:pos x="1" y="0"/>
                </a:cxn>
                <a:cxn ang="0">
                  <a:pos x="1192" y="4"/>
                </a:cxn>
                <a:cxn ang="0">
                  <a:pos x="1191" y="25"/>
                </a:cxn>
                <a:cxn ang="0">
                  <a:pos x="0" y="21"/>
                </a:cxn>
                <a:cxn ang="0">
                  <a:pos x="1" y="0"/>
                </a:cxn>
              </a:cxnLst>
              <a:rect l="0" t="0" r="r" b="b"/>
              <a:pathLst>
                <a:path w="1192" h="25">
                  <a:moveTo>
                    <a:pt x="1" y="0"/>
                  </a:moveTo>
                  <a:lnTo>
                    <a:pt x="1192" y="4"/>
                  </a:lnTo>
                  <a:lnTo>
                    <a:pt x="1191" y="25"/>
                  </a:lnTo>
                  <a:lnTo>
                    <a:pt x="0" y="21"/>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89" name="Freeform 165"/>
            <p:cNvSpPr>
              <a:spLocks/>
            </p:cNvSpPr>
            <p:nvPr/>
          </p:nvSpPr>
          <p:spPr bwMode="auto">
            <a:xfrm>
              <a:off x="2069" y="1653"/>
              <a:ext cx="1192" cy="25"/>
            </a:xfrm>
            <a:custGeom>
              <a:avLst/>
              <a:gdLst/>
              <a:ahLst/>
              <a:cxnLst>
                <a:cxn ang="0">
                  <a:pos x="1" y="0"/>
                </a:cxn>
                <a:cxn ang="0">
                  <a:pos x="1192" y="4"/>
                </a:cxn>
                <a:cxn ang="0">
                  <a:pos x="1191" y="25"/>
                </a:cxn>
                <a:cxn ang="0">
                  <a:pos x="0" y="21"/>
                </a:cxn>
                <a:cxn ang="0">
                  <a:pos x="1" y="0"/>
                </a:cxn>
              </a:cxnLst>
              <a:rect l="0" t="0" r="r" b="b"/>
              <a:pathLst>
                <a:path w="1192" h="25">
                  <a:moveTo>
                    <a:pt x="1" y="0"/>
                  </a:moveTo>
                  <a:lnTo>
                    <a:pt x="1192" y="4"/>
                  </a:lnTo>
                  <a:lnTo>
                    <a:pt x="1191" y="25"/>
                  </a:lnTo>
                  <a:lnTo>
                    <a:pt x="0" y="21"/>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0" name="Freeform 166"/>
            <p:cNvSpPr>
              <a:spLocks/>
            </p:cNvSpPr>
            <p:nvPr/>
          </p:nvSpPr>
          <p:spPr bwMode="auto">
            <a:xfrm>
              <a:off x="2069" y="2001"/>
              <a:ext cx="1192" cy="26"/>
            </a:xfrm>
            <a:custGeom>
              <a:avLst/>
              <a:gdLst/>
              <a:ahLst/>
              <a:cxnLst>
                <a:cxn ang="0">
                  <a:pos x="1" y="0"/>
                </a:cxn>
                <a:cxn ang="0">
                  <a:pos x="1192" y="5"/>
                </a:cxn>
                <a:cxn ang="0">
                  <a:pos x="1191" y="26"/>
                </a:cxn>
                <a:cxn ang="0">
                  <a:pos x="0" y="22"/>
                </a:cxn>
                <a:cxn ang="0">
                  <a:pos x="1" y="0"/>
                </a:cxn>
              </a:cxnLst>
              <a:rect l="0" t="0" r="r" b="b"/>
              <a:pathLst>
                <a:path w="1192" h="26">
                  <a:moveTo>
                    <a:pt x="1" y="0"/>
                  </a:moveTo>
                  <a:lnTo>
                    <a:pt x="1192" y="5"/>
                  </a:lnTo>
                  <a:lnTo>
                    <a:pt x="1191" y="26"/>
                  </a:lnTo>
                  <a:lnTo>
                    <a:pt x="0" y="22"/>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1" name="Freeform 167"/>
            <p:cNvSpPr>
              <a:spLocks/>
            </p:cNvSpPr>
            <p:nvPr/>
          </p:nvSpPr>
          <p:spPr bwMode="auto">
            <a:xfrm>
              <a:off x="2069" y="2346"/>
              <a:ext cx="1192" cy="25"/>
            </a:xfrm>
            <a:custGeom>
              <a:avLst/>
              <a:gdLst/>
              <a:ahLst/>
              <a:cxnLst>
                <a:cxn ang="0">
                  <a:pos x="1" y="0"/>
                </a:cxn>
                <a:cxn ang="0">
                  <a:pos x="1192" y="4"/>
                </a:cxn>
                <a:cxn ang="0">
                  <a:pos x="1191" y="25"/>
                </a:cxn>
                <a:cxn ang="0">
                  <a:pos x="0" y="21"/>
                </a:cxn>
                <a:cxn ang="0">
                  <a:pos x="1" y="0"/>
                </a:cxn>
              </a:cxnLst>
              <a:rect l="0" t="0" r="r" b="b"/>
              <a:pathLst>
                <a:path w="1192" h="25">
                  <a:moveTo>
                    <a:pt x="1" y="0"/>
                  </a:moveTo>
                  <a:lnTo>
                    <a:pt x="1192" y="4"/>
                  </a:lnTo>
                  <a:lnTo>
                    <a:pt x="1191" y="25"/>
                  </a:lnTo>
                  <a:lnTo>
                    <a:pt x="0" y="21"/>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2" name="Freeform 168"/>
            <p:cNvSpPr>
              <a:spLocks/>
            </p:cNvSpPr>
            <p:nvPr/>
          </p:nvSpPr>
          <p:spPr bwMode="auto">
            <a:xfrm>
              <a:off x="2069" y="2699"/>
              <a:ext cx="1192" cy="25"/>
            </a:xfrm>
            <a:custGeom>
              <a:avLst/>
              <a:gdLst/>
              <a:ahLst/>
              <a:cxnLst>
                <a:cxn ang="0">
                  <a:pos x="1" y="0"/>
                </a:cxn>
                <a:cxn ang="0">
                  <a:pos x="1192" y="4"/>
                </a:cxn>
                <a:cxn ang="0">
                  <a:pos x="1191" y="25"/>
                </a:cxn>
                <a:cxn ang="0">
                  <a:pos x="0" y="21"/>
                </a:cxn>
                <a:cxn ang="0">
                  <a:pos x="1" y="0"/>
                </a:cxn>
              </a:cxnLst>
              <a:rect l="0" t="0" r="r" b="b"/>
              <a:pathLst>
                <a:path w="1192" h="25">
                  <a:moveTo>
                    <a:pt x="1" y="0"/>
                  </a:moveTo>
                  <a:lnTo>
                    <a:pt x="1192" y="4"/>
                  </a:lnTo>
                  <a:lnTo>
                    <a:pt x="1191" y="25"/>
                  </a:lnTo>
                  <a:lnTo>
                    <a:pt x="0" y="21"/>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3" name="Freeform 169"/>
            <p:cNvSpPr>
              <a:spLocks/>
            </p:cNvSpPr>
            <p:nvPr/>
          </p:nvSpPr>
          <p:spPr bwMode="auto">
            <a:xfrm>
              <a:off x="2069" y="3043"/>
              <a:ext cx="1192" cy="25"/>
            </a:xfrm>
            <a:custGeom>
              <a:avLst/>
              <a:gdLst/>
              <a:ahLst/>
              <a:cxnLst>
                <a:cxn ang="0">
                  <a:pos x="1" y="0"/>
                </a:cxn>
                <a:cxn ang="0">
                  <a:pos x="1192" y="4"/>
                </a:cxn>
                <a:cxn ang="0">
                  <a:pos x="1191" y="25"/>
                </a:cxn>
                <a:cxn ang="0">
                  <a:pos x="0" y="21"/>
                </a:cxn>
                <a:cxn ang="0">
                  <a:pos x="1" y="0"/>
                </a:cxn>
              </a:cxnLst>
              <a:rect l="0" t="0" r="r" b="b"/>
              <a:pathLst>
                <a:path w="1192" h="25">
                  <a:moveTo>
                    <a:pt x="1" y="0"/>
                  </a:moveTo>
                  <a:lnTo>
                    <a:pt x="1192" y="4"/>
                  </a:lnTo>
                  <a:lnTo>
                    <a:pt x="1191" y="25"/>
                  </a:lnTo>
                  <a:lnTo>
                    <a:pt x="0" y="21"/>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4" name="Freeform 170"/>
            <p:cNvSpPr>
              <a:spLocks/>
            </p:cNvSpPr>
            <p:nvPr/>
          </p:nvSpPr>
          <p:spPr bwMode="auto">
            <a:xfrm>
              <a:off x="2069" y="3391"/>
              <a:ext cx="1192" cy="26"/>
            </a:xfrm>
            <a:custGeom>
              <a:avLst/>
              <a:gdLst/>
              <a:ahLst/>
              <a:cxnLst>
                <a:cxn ang="0">
                  <a:pos x="1" y="0"/>
                </a:cxn>
                <a:cxn ang="0">
                  <a:pos x="1192" y="5"/>
                </a:cxn>
                <a:cxn ang="0">
                  <a:pos x="1191" y="26"/>
                </a:cxn>
                <a:cxn ang="0">
                  <a:pos x="0" y="22"/>
                </a:cxn>
                <a:cxn ang="0">
                  <a:pos x="1" y="0"/>
                </a:cxn>
              </a:cxnLst>
              <a:rect l="0" t="0" r="r" b="b"/>
              <a:pathLst>
                <a:path w="1192" h="26">
                  <a:moveTo>
                    <a:pt x="1" y="0"/>
                  </a:moveTo>
                  <a:lnTo>
                    <a:pt x="1192" y="5"/>
                  </a:lnTo>
                  <a:lnTo>
                    <a:pt x="1191" y="26"/>
                  </a:lnTo>
                  <a:lnTo>
                    <a:pt x="0" y="22"/>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5" name="Freeform 171"/>
            <p:cNvSpPr>
              <a:spLocks/>
            </p:cNvSpPr>
            <p:nvPr/>
          </p:nvSpPr>
          <p:spPr bwMode="auto">
            <a:xfrm>
              <a:off x="2082" y="3753"/>
              <a:ext cx="1192" cy="25"/>
            </a:xfrm>
            <a:custGeom>
              <a:avLst/>
              <a:gdLst/>
              <a:ahLst/>
              <a:cxnLst>
                <a:cxn ang="0">
                  <a:pos x="1" y="0"/>
                </a:cxn>
                <a:cxn ang="0">
                  <a:pos x="1192" y="4"/>
                </a:cxn>
                <a:cxn ang="0">
                  <a:pos x="1191" y="25"/>
                </a:cxn>
                <a:cxn ang="0">
                  <a:pos x="0" y="21"/>
                </a:cxn>
                <a:cxn ang="0">
                  <a:pos x="1" y="0"/>
                </a:cxn>
              </a:cxnLst>
              <a:rect l="0" t="0" r="r" b="b"/>
              <a:pathLst>
                <a:path w="1192" h="25">
                  <a:moveTo>
                    <a:pt x="1" y="0"/>
                  </a:moveTo>
                  <a:lnTo>
                    <a:pt x="1192" y="4"/>
                  </a:lnTo>
                  <a:lnTo>
                    <a:pt x="1191" y="25"/>
                  </a:lnTo>
                  <a:lnTo>
                    <a:pt x="0" y="21"/>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6" name="Freeform 172"/>
            <p:cNvSpPr>
              <a:spLocks/>
            </p:cNvSpPr>
            <p:nvPr/>
          </p:nvSpPr>
          <p:spPr bwMode="auto">
            <a:xfrm>
              <a:off x="2629" y="3746"/>
              <a:ext cx="39" cy="408"/>
            </a:xfrm>
            <a:custGeom>
              <a:avLst/>
              <a:gdLst/>
              <a:ahLst/>
              <a:cxnLst>
                <a:cxn ang="0">
                  <a:pos x="32" y="0"/>
                </a:cxn>
                <a:cxn ang="0">
                  <a:pos x="39" y="408"/>
                </a:cxn>
                <a:cxn ang="0">
                  <a:pos x="6" y="408"/>
                </a:cxn>
                <a:cxn ang="0">
                  <a:pos x="0" y="0"/>
                </a:cxn>
                <a:cxn ang="0">
                  <a:pos x="32" y="0"/>
                </a:cxn>
              </a:cxnLst>
              <a:rect l="0" t="0" r="r" b="b"/>
              <a:pathLst>
                <a:path w="39" h="408">
                  <a:moveTo>
                    <a:pt x="32" y="0"/>
                  </a:moveTo>
                  <a:lnTo>
                    <a:pt x="39" y="408"/>
                  </a:lnTo>
                  <a:lnTo>
                    <a:pt x="6" y="408"/>
                  </a:lnTo>
                  <a:lnTo>
                    <a:pt x="0" y="0"/>
                  </a:lnTo>
                  <a:lnTo>
                    <a:pt x="32"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7" name="Freeform 173"/>
            <p:cNvSpPr>
              <a:spLocks/>
            </p:cNvSpPr>
            <p:nvPr/>
          </p:nvSpPr>
          <p:spPr bwMode="auto">
            <a:xfrm>
              <a:off x="2632" y="4135"/>
              <a:ext cx="616" cy="26"/>
            </a:xfrm>
            <a:custGeom>
              <a:avLst/>
              <a:gdLst/>
              <a:ahLst/>
              <a:cxnLst>
                <a:cxn ang="0">
                  <a:pos x="0" y="4"/>
                </a:cxn>
                <a:cxn ang="0">
                  <a:pos x="615" y="0"/>
                </a:cxn>
                <a:cxn ang="0">
                  <a:pos x="616" y="21"/>
                </a:cxn>
                <a:cxn ang="0">
                  <a:pos x="0" y="26"/>
                </a:cxn>
                <a:cxn ang="0">
                  <a:pos x="0" y="4"/>
                </a:cxn>
              </a:cxnLst>
              <a:rect l="0" t="0" r="r" b="b"/>
              <a:pathLst>
                <a:path w="616" h="26">
                  <a:moveTo>
                    <a:pt x="0" y="4"/>
                  </a:moveTo>
                  <a:lnTo>
                    <a:pt x="615" y="0"/>
                  </a:lnTo>
                  <a:lnTo>
                    <a:pt x="616" y="21"/>
                  </a:lnTo>
                  <a:lnTo>
                    <a:pt x="0" y="26"/>
                  </a:lnTo>
                  <a:lnTo>
                    <a:pt x="0" y="4"/>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sp>
          <p:nvSpPr>
            <p:cNvPr id="1198" name="Freeform 174"/>
            <p:cNvSpPr>
              <a:spLocks/>
            </p:cNvSpPr>
            <p:nvPr/>
          </p:nvSpPr>
          <p:spPr bwMode="auto">
            <a:xfrm>
              <a:off x="4656" y="576"/>
              <a:ext cx="192" cy="1315"/>
            </a:xfrm>
            <a:custGeom>
              <a:avLst/>
              <a:gdLst/>
              <a:ahLst/>
              <a:cxnLst>
                <a:cxn ang="0">
                  <a:pos x="98" y="3"/>
                </a:cxn>
                <a:cxn ang="0">
                  <a:pos x="177" y="13"/>
                </a:cxn>
                <a:cxn ang="0">
                  <a:pos x="232" y="27"/>
                </a:cxn>
                <a:cxn ang="0">
                  <a:pos x="247" y="36"/>
                </a:cxn>
                <a:cxn ang="0">
                  <a:pos x="255" y="46"/>
                </a:cxn>
                <a:cxn ang="0">
                  <a:pos x="256" y="2887"/>
                </a:cxn>
                <a:cxn ang="0">
                  <a:pos x="260" y="2891"/>
                </a:cxn>
                <a:cxn ang="0">
                  <a:pos x="272" y="2896"/>
                </a:cxn>
                <a:cxn ang="0">
                  <a:pos x="294" y="2903"/>
                </a:cxn>
                <a:cxn ang="0">
                  <a:pos x="360" y="2914"/>
                </a:cxn>
                <a:cxn ang="0">
                  <a:pos x="497" y="2920"/>
                </a:cxn>
                <a:cxn ang="0">
                  <a:pos x="497" y="2936"/>
                </a:cxn>
                <a:cxn ang="0">
                  <a:pos x="359" y="2943"/>
                </a:cxn>
                <a:cxn ang="0">
                  <a:pos x="293" y="2955"/>
                </a:cxn>
                <a:cxn ang="0">
                  <a:pos x="272" y="2962"/>
                </a:cxn>
                <a:cxn ang="0">
                  <a:pos x="260" y="2967"/>
                </a:cxn>
                <a:cxn ang="0">
                  <a:pos x="256" y="2970"/>
                </a:cxn>
                <a:cxn ang="0">
                  <a:pos x="255" y="5812"/>
                </a:cxn>
                <a:cxn ang="0">
                  <a:pos x="247" y="5822"/>
                </a:cxn>
                <a:cxn ang="0">
                  <a:pos x="232" y="5831"/>
                </a:cxn>
                <a:cxn ang="0">
                  <a:pos x="177" y="5844"/>
                </a:cxn>
                <a:cxn ang="0">
                  <a:pos x="98" y="5853"/>
                </a:cxn>
                <a:cxn ang="0">
                  <a:pos x="0" y="5840"/>
                </a:cxn>
                <a:cxn ang="0">
                  <a:pos x="138" y="5834"/>
                </a:cxn>
                <a:cxn ang="0">
                  <a:pos x="204" y="5823"/>
                </a:cxn>
                <a:cxn ang="0">
                  <a:pos x="225" y="5817"/>
                </a:cxn>
                <a:cxn ang="0">
                  <a:pos x="237" y="5811"/>
                </a:cxn>
                <a:cxn ang="0">
                  <a:pos x="240" y="5807"/>
                </a:cxn>
                <a:cxn ang="0">
                  <a:pos x="242" y="2966"/>
                </a:cxn>
                <a:cxn ang="0">
                  <a:pos x="250" y="2955"/>
                </a:cxn>
                <a:cxn ang="0">
                  <a:pos x="266" y="2947"/>
                </a:cxn>
                <a:cxn ang="0">
                  <a:pos x="320" y="2933"/>
                </a:cxn>
                <a:cxn ang="0">
                  <a:pos x="400" y="2923"/>
                </a:cxn>
                <a:cxn ang="0">
                  <a:pos x="496" y="2936"/>
                </a:cxn>
                <a:cxn ang="0">
                  <a:pos x="357" y="2929"/>
                </a:cxn>
                <a:cxn ang="0">
                  <a:pos x="289" y="2918"/>
                </a:cxn>
                <a:cxn ang="0">
                  <a:pos x="265" y="2911"/>
                </a:cxn>
                <a:cxn ang="0">
                  <a:pos x="247" y="2900"/>
                </a:cxn>
                <a:cxn ang="0">
                  <a:pos x="240" y="2887"/>
                </a:cxn>
                <a:cxn ang="0">
                  <a:pos x="242" y="55"/>
                </a:cxn>
                <a:cxn ang="0">
                  <a:pos x="239" y="49"/>
                </a:cxn>
                <a:cxn ang="0">
                  <a:pos x="227" y="42"/>
                </a:cxn>
                <a:cxn ang="0">
                  <a:pos x="174" y="28"/>
                </a:cxn>
                <a:cxn ang="0">
                  <a:pos x="97" y="19"/>
                </a:cxn>
                <a:cxn ang="0">
                  <a:pos x="1" y="0"/>
                </a:cxn>
              </a:cxnLst>
              <a:rect l="0" t="0" r="r" b="b"/>
              <a:pathLst>
                <a:path w="504" h="5856">
                  <a:moveTo>
                    <a:pt x="1" y="0"/>
                  </a:moveTo>
                  <a:lnTo>
                    <a:pt x="98" y="3"/>
                  </a:lnTo>
                  <a:lnTo>
                    <a:pt x="140" y="7"/>
                  </a:lnTo>
                  <a:lnTo>
                    <a:pt x="177" y="13"/>
                  </a:lnTo>
                  <a:lnTo>
                    <a:pt x="208" y="20"/>
                  </a:lnTo>
                  <a:lnTo>
                    <a:pt x="232" y="27"/>
                  </a:lnTo>
                  <a:cubicBezTo>
                    <a:pt x="232" y="27"/>
                    <a:pt x="233" y="27"/>
                    <a:pt x="233" y="28"/>
                  </a:cubicBezTo>
                  <a:lnTo>
                    <a:pt x="247" y="36"/>
                  </a:lnTo>
                  <a:cubicBezTo>
                    <a:pt x="249" y="36"/>
                    <a:pt x="250" y="37"/>
                    <a:pt x="250" y="38"/>
                  </a:cubicBezTo>
                  <a:lnTo>
                    <a:pt x="255" y="46"/>
                  </a:lnTo>
                  <a:cubicBezTo>
                    <a:pt x="256" y="47"/>
                    <a:pt x="256" y="49"/>
                    <a:pt x="256" y="50"/>
                  </a:cubicBezTo>
                  <a:lnTo>
                    <a:pt x="256" y="2887"/>
                  </a:lnTo>
                  <a:lnTo>
                    <a:pt x="255" y="2883"/>
                  </a:lnTo>
                  <a:lnTo>
                    <a:pt x="260" y="2891"/>
                  </a:lnTo>
                  <a:lnTo>
                    <a:pt x="257" y="2888"/>
                  </a:lnTo>
                  <a:lnTo>
                    <a:pt x="272" y="2896"/>
                  </a:lnTo>
                  <a:lnTo>
                    <a:pt x="271" y="2896"/>
                  </a:lnTo>
                  <a:lnTo>
                    <a:pt x="294" y="2903"/>
                  </a:lnTo>
                  <a:lnTo>
                    <a:pt x="323" y="2909"/>
                  </a:lnTo>
                  <a:lnTo>
                    <a:pt x="360" y="2914"/>
                  </a:lnTo>
                  <a:lnTo>
                    <a:pt x="401" y="2917"/>
                  </a:lnTo>
                  <a:lnTo>
                    <a:pt x="497" y="2920"/>
                  </a:lnTo>
                  <a:cubicBezTo>
                    <a:pt x="501" y="2921"/>
                    <a:pt x="504" y="2924"/>
                    <a:pt x="504" y="2928"/>
                  </a:cubicBezTo>
                  <a:cubicBezTo>
                    <a:pt x="504" y="2933"/>
                    <a:pt x="501" y="2936"/>
                    <a:pt x="497" y="2936"/>
                  </a:cubicBezTo>
                  <a:lnTo>
                    <a:pt x="401" y="2939"/>
                  </a:lnTo>
                  <a:lnTo>
                    <a:pt x="359" y="2943"/>
                  </a:lnTo>
                  <a:lnTo>
                    <a:pt x="323" y="2948"/>
                  </a:lnTo>
                  <a:lnTo>
                    <a:pt x="293" y="2955"/>
                  </a:lnTo>
                  <a:lnTo>
                    <a:pt x="271" y="2962"/>
                  </a:lnTo>
                  <a:lnTo>
                    <a:pt x="272" y="2962"/>
                  </a:lnTo>
                  <a:lnTo>
                    <a:pt x="257" y="2970"/>
                  </a:lnTo>
                  <a:lnTo>
                    <a:pt x="260" y="2967"/>
                  </a:lnTo>
                  <a:lnTo>
                    <a:pt x="255" y="2975"/>
                  </a:lnTo>
                  <a:lnTo>
                    <a:pt x="256" y="2970"/>
                  </a:lnTo>
                  <a:lnTo>
                    <a:pt x="256" y="5807"/>
                  </a:lnTo>
                  <a:cubicBezTo>
                    <a:pt x="256" y="5809"/>
                    <a:pt x="256" y="5810"/>
                    <a:pt x="255" y="5812"/>
                  </a:cubicBezTo>
                  <a:lnTo>
                    <a:pt x="250" y="5820"/>
                  </a:lnTo>
                  <a:cubicBezTo>
                    <a:pt x="250" y="5821"/>
                    <a:pt x="249" y="5822"/>
                    <a:pt x="247" y="5822"/>
                  </a:cubicBezTo>
                  <a:lnTo>
                    <a:pt x="233" y="5830"/>
                  </a:lnTo>
                  <a:cubicBezTo>
                    <a:pt x="233" y="5831"/>
                    <a:pt x="232" y="5831"/>
                    <a:pt x="232" y="5831"/>
                  </a:cubicBezTo>
                  <a:lnTo>
                    <a:pt x="209" y="5838"/>
                  </a:lnTo>
                  <a:lnTo>
                    <a:pt x="177" y="5844"/>
                  </a:lnTo>
                  <a:lnTo>
                    <a:pt x="141" y="5849"/>
                  </a:lnTo>
                  <a:lnTo>
                    <a:pt x="98" y="5853"/>
                  </a:lnTo>
                  <a:lnTo>
                    <a:pt x="1" y="5856"/>
                  </a:lnTo>
                  <a:lnTo>
                    <a:pt x="0" y="5840"/>
                  </a:lnTo>
                  <a:lnTo>
                    <a:pt x="97" y="5837"/>
                  </a:lnTo>
                  <a:lnTo>
                    <a:pt x="138" y="5834"/>
                  </a:lnTo>
                  <a:lnTo>
                    <a:pt x="174" y="5829"/>
                  </a:lnTo>
                  <a:lnTo>
                    <a:pt x="204" y="5823"/>
                  </a:lnTo>
                  <a:lnTo>
                    <a:pt x="227" y="5816"/>
                  </a:lnTo>
                  <a:lnTo>
                    <a:pt x="225" y="5817"/>
                  </a:lnTo>
                  <a:lnTo>
                    <a:pt x="239" y="5809"/>
                  </a:lnTo>
                  <a:lnTo>
                    <a:pt x="237" y="5811"/>
                  </a:lnTo>
                  <a:lnTo>
                    <a:pt x="242" y="5803"/>
                  </a:lnTo>
                  <a:lnTo>
                    <a:pt x="240" y="5807"/>
                  </a:lnTo>
                  <a:lnTo>
                    <a:pt x="240" y="2970"/>
                  </a:lnTo>
                  <a:cubicBezTo>
                    <a:pt x="240" y="2969"/>
                    <a:pt x="241" y="2967"/>
                    <a:pt x="242" y="2966"/>
                  </a:cubicBezTo>
                  <a:lnTo>
                    <a:pt x="247" y="2958"/>
                  </a:lnTo>
                  <a:cubicBezTo>
                    <a:pt x="247" y="2957"/>
                    <a:pt x="248" y="2956"/>
                    <a:pt x="250" y="2955"/>
                  </a:cubicBezTo>
                  <a:lnTo>
                    <a:pt x="265" y="2947"/>
                  </a:lnTo>
                  <a:cubicBezTo>
                    <a:pt x="265" y="2947"/>
                    <a:pt x="266" y="2947"/>
                    <a:pt x="266" y="2947"/>
                  </a:cubicBezTo>
                  <a:lnTo>
                    <a:pt x="290" y="2940"/>
                  </a:lnTo>
                  <a:lnTo>
                    <a:pt x="320" y="2933"/>
                  </a:lnTo>
                  <a:lnTo>
                    <a:pt x="358" y="2927"/>
                  </a:lnTo>
                  <a:lnTo>
                    <a:pt x="400" y="2923"/>
                  </a:lnTo>
                  <a:lnTo>
                    <a:pt x="496" y="2920"/>
                  </a:lnTo>
                  <a:lnTo>
                    <a:pt x="496" y="2936"/>
                  </a:lnTo>
                  <a:lnTo>
                    <a:pt x="400" y="2933"/>
                  </a:lnTo>
                  <a:lnTo>
                    <a:pt x="357" y="2929"/>
                  </a:lnTo>
                  <a:lnTo>
                    <a:pt x="320" y="2924"/>
                  </a:lnTo>
                  <a:lnTo>
                    <a:pt x="289" y="2918"/>
                  </a:lnTo>
                  <a:lnTo>
                    <a:pt x="266" y="2911"/>
                  </a:lnTo>
                  <a:cubicBezTo>
                    <a:pt x="266" y="2911"/>
                    <a:pt x="265" y="2911"/>
                    <a:pt x="265" y="2911"/>
                  </a:cubicBezTo>
                  <a:lnTo>
                    <a:pt x="250" y="2903"/>
                  </a:lnTo>
                  <a:cubicBezTo>
                    <a:pt x="248" y="2902"/>
                    <a:pt x="247" y="2901"/>
                    <a:pt x="247" y="2900"/>
                  </a:cubicBezTo>
                  <a:lnTo>
                    <a:pt x="242" y="2892"/>
                  </a:lnTo>
                  <a:cubicBezTo>
                    <a:pt x="241" y="2890"/>
                    <a:pt x="240" y="2889"/>
                    <a:pt x="240" y="2887"/>
                  </a:cubicBezTo>
                  <a:lnTo>
                    <a:pt x="240" y="50"/>
                  </a:lnTo>
                  <a:lnTo>
                    <a:pt x="242" y="55"/>
                  </a:lnTo>
                  <a:lnTo>
                    <a:pt x="237" y="47"/>
                  </a:lnTo>
                  <a:lnTo>
                    <a:pt x="239" y="49"/>
                  </a:lnTo>
                  <a:lnTo>
                    <a:pt x="225" y="41"/>
                  </a:lnTo>
                  <a:lnTo>
                    <a:pt x="227" y="42"/>
                  </a:lnTo>
                  <a:lnTo>
                    <a:pt x="205" y="35"/>
                  </a:lnTo>
                  <a:lnTo>
                    <a:pt x="174" y="28"/>
                  </a:lnTo>
                  <a:lnTo>
                    <a:pt x="139" y="23"/>
                  </a:lnTo>
                  <a:lnTo>
                    <a:pt x="97" y="19"/>
                  </a:lnTo>
                  <a:lnTo>
                    <a:pt x="0" y="16"/>
                  </a:lnTo>
                  <a:lnTo>
                    <a:pt x="1" y="0"/>
                  </a:lnTo>
                  <a:close/>
                </a:path>
              </a:pathLst>
            </a:custGeom>
            <a:solidFill>
              <a:srgbClr val="4A7EBB"/>
            </a:solidFill>
            <a:ln w="0" cap="flat">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p:txBody>
        </p:sp>
      </p:gr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a:xfrm>
            <a:off x="228600" y="304800"/>
            <a:ext cx="8763000" cy="6096000"/>
          </a:xfrm>
        </p:spPr>
        <p:txBody>
          <a:bodyPr/>
          <a:lstStyle/>
          <a:p>
            <a:pPr marL="0" indent="0">
              <a:buNone/>
            </a:pPr>
            <a:endParaRPr lang="en-US" dirty="0" smtClean="0"/>
          </a:p>
          <a:p>
            <a:pPr marL="0" indent="0">
              <a:buNone/>
            </a:pPr>
            <a:r>
              <a:rPr lang="en-US" sz="2800" dirty="0" smtClean="0"/>
              <a:t>Criteria for Evaluating CoC Renewal Projects</a:t>
            </a:r>
          </a:p>
          <a:p>
            <a:pPr lvl="1">
              <a:spcBef>
                <a:spcPct val="0"/>
              </a:spcBef>
              <a:spcAft>
                <a:spcPct val="0"/>
              </a:spcAft>
            </a:pPr>
            <a:r>
              <a:rPr lang="en-US" sz="2800" dirty="0" smtClean="0"/>
              <a:t>Occupancy at 90%</a:t>
            </a:r>
          </a:p>
          <a:p>
            <a:pPr lvl="1">
              <a:spcBef>
                <a:spcPct val="0"/>
              </a:spcBef>
              <a:spcAft>
                <a:spcPct val="0"/>
              </a:spcAft>
            </a:pPr>
            <a:r>
              <a:rPr lang="en-US" sz="2800" dirty="0" smtClean="0"/>
              <a:t>90% of people in PSH stay 7 at least 6 months</a:t>
            </a:r>
          </a:p>
          <a:p>
            <a:pPr lvl="1">
              <a:spcBef>
                <a:spcPct val="0"/>
              </a:spcBef>
              <a:spcAft>
                <a:spcPct val="0"/>
              </a:spcAft>
            </a:pPr>
            <a:r>
              <a:rPr lang="en-US" sz="2800" dirty="0" smtClean="0"/>
              <a:t>85% leaving TH go to permanent housing</a:t>
            </a:r>
          </a:p>
          <a:p>
            <a:pPr lvl="1">
              <a:spcBef>
                <a:spcPct val="0"/>
              </a:spcBef>
              <a:spcAft>
                <a:spcPct val="0"/>
              </a:spcAft>
            </a:pPr>
            <a:r>
              <a:rPr lang="en-US" sz="2800" dirty="0"/>
              <a:t>6</a:t>
            </a:r>
            <a:r>
              <a:rPr lang="en-US" sz="2800" dirty="0" smtClean="0"/>
              <a:t>0% of leavers have some form of health insurance</a:t>
            </a:r>
          </a:p>
          <a:p>
            <a:pPr lvl="1">
              <a:spcBef>
                <a:spcPct val="0"/>
              </a:spcBef>
              <a:spcAft>
                <a:spcPct val="0"/>
              </a:spcAft>
            </a:pPr>
            <a:r>
              <a:rPr lang="en-US" sz="2800" dirty="0"/>
              <a:t>6</a:t>
            </a:r>
            <a:r>
              <a:rPr lang="en-US" sz="2800" dirty="0" smtClean="0"/>
              <a:t>0% of leavers have food stamps</a:t>
            </a:r>
          </a:p>
          <a:p>
            <a:pPr lvl="1">
              <a:spcBef>
                <a:spcPct val="0"/>
              </a:spcBef>
              <a:spcAft>
                <a:spcPct val="0"/>
              </a:spcAft>
            </a:pPr>
            <a:r>
              <a:rPr lang="en-US" sz="2800" dirty="0" smtClean="0"/>
              <a:t>25% of leavers from PSH have income from work</a:t>
            </a:r>
          </a:p>
          <a:p>
            <a:pPr lvl="1">
              <a:spcBef>
                <a:spcPct val="0"/>
              </a:spcBef>
              <a:spcAft>
                <a:spcPct val="0"/>
              </a:spcAft>
            </a:pPr>
            <a:r>
              <a:rPr lang="en-US" sz="2800" dirty="0" smtClean="0"/>
              <a:t>40% of leavers from TH have income from work</a:t>
            </a:r>
          </a:p>
          <a:p>
            <a:pPr lvl="1">
              <a:spcBef>
                <a:spcPct val="0"/>
              </a:spcBef>
              <a:spcAft>
                <a:spcPct val="0"/>
              </a:spcAft>
            </a:pPr>
            <a:r>
              <a:rPr lang="en-US" sz="2800" dirty="0" smtClean="0"/>
              <a:t>85% maintain or increase income at exit</a:t>
            </a:r>
          </a:p>
          <a:p>
            <a:pPr lvl="1">
              <a:spcBef>
                <a:spcPct val="0"/>
              </a:spcBef>
              <a:spcAft>
                <a:spcPct val="0"/>
              </a:spcAft>
            </a:pPr>
            <a:endParaRPr lang="en-US" sz="1800" dirty="0" smtClean="0"/>
          </a:p>
          <a:p>
            <a:pPr lvl="1">
              <a:spcBef>
                <a:spcPct val="0"/>
              </a:spcBef>
              <a:spcAft>
                <a:spcPct val="0"/>
              </a:spcAft>
            </a:pPr>
            <a:endParaRPr lang="en-US" sz="1800" dirty="0" smtClean="0"/>
          </a:p>
          <a:p>
            <a:pPr marL="406400" lvl="1" indent="0">
              <a:spcBef>
                <a:spcPct val="0"/>
              </a:spcBef>
              <a:spcAft>
                <a:spcPct val="0"/>
              </a:spcAft>
              <a:buNone/>
            </a:pPr>
            <a:endParaRPr lang="en-US" sz="1800" dirty="0" smtClean="0"/>
          </a:p>
        </p:txBody>
      </p:sp>
      <p:sp>
        <p:nvSpPr>
          <p:cNvPr id="27651" name="Title 2"/>
          <p:cNvSpPr>
            <a:spLocks noGrp="1"/>
          </p:cNvSpPr>
          <p:nvPr>
            <p:ph type="title"/>
          </p:nvPr>
        </p:nvSpPr>
        <p:spPr/>
        <p:txBody>
          <a:bodyPr/>
          <a:lstStyle/>
          <a:p>
            <a:r>
              <a:rPr lang="en-US" sz="3200" dirty="0"/>
              <a:t>2013 </a:t>
            </a:r>
            <a:r>
              <a:rPr lang="en-US" sz="3200" dirty="0" smtClean="0"/>
              <a:t>BOS Renewal </a:t>
            </a:r>
            <a:r>
              <a:rPr lang="en-US" sz="3200" dirty="0"/>
              <a:t>Evaluation Criteria</a:t>
            </a:r>
            <a:endParaRPr lang="en-US" sz="3200" dirty="0" smtClean="0"/>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2013 </a:t>
            </a:r>
            <a:r>
              <a:rPr lang="en-US" dirty="0" smtClean="0"/>
              <a:t>BOS Renewal </a:t>
            </a:r>
            <a:r>
              <a:rPr lang="en-US" dirty="0"/>
              <a:t>Evaluation </a:t>
            </a:r>
            <a:r>
              <a:rPr lang="en-US" dirty="0" smtClean="0"/>
              <a:t>Criteria (con’t)</a:t>
            </a:r>
            <a:endParaRPr lang="en-US" dirty="0"/>
          </a:p>
        </p:txBody>
      </p:sp>
      <p:sp>
        <p:nvSpPr>
          <p:cNvPr id="3" name="Content Placeholder 2"/>
          <p:cNvSpPr>
            <a:spLocks noGrp="1"/>
          </p:cNvSpPr>
          <p:nvPr>
            <p:ph idx="1"/>
          </p:nvPr>
        </p:nvSpPr>
        <p:spPr>
          <a:xfrm>
            <a:off x="457200" y="838200"/>
            <a:ext cx="8991600" cy="5562600"/>
          </a:xfrm>
        </p:spPr>
        <p:txBody>
          <a:bodyPr/>
          <a:lstStyle/>
          <a:p>
            <a:pPr marL="406400" lvl="1" indent="0">
              <a:spcBef>
                <a:spcPct val="0"/>
              </a:spcBef>
              <a:spcAft>
                <a:spcPct val="0"/>
              </a:spcAft>
              <a:buNone/>
            </a:pPr>
            <a:r>
              <a:rPr lang="en-US" sz="2400" dirty="0">
                <a:solidFill>
                  <a:srgbClr val="9D1B29"/>
                </a:solidFill>
                <a:cs typeface="+mn-cs"/>
              </a:rPr>
              <a:t>Criteria for Evaluating CoC Renewal Projects</a:t>
            </a:r>
          </a:p>
          <a:p>
            <a:pPr lvl="1">
              <a:spcBef>
                <a:spcPct val="0"/>
              </a:spcBef>
              <a:spcAft>
                <a:spcPct val="0"/>
              </a:spcAft>
            </a:pPr>
            <a:r>
              <a:rPr lang="en-US" sz="2400" dirty="0" smtClean="0"/>
              <a:t>10% or less leave for did not leave for shelter, street or unknown</a:t>
            </a:r>
          </a:p>
          <a:p>
            <a:pPr lvl="1">
              <a:spcBef>
                <a:spcPct val="0"/>
              </a:spcBef>
              <a:spcAft>
                <a:spcPct val="0"/>
              </a:spcAft>
            </a:pPr>
            <a:r>
              <a:rPr lang="en-US" sz="2400" dirty="0" smtClean="0"/>
              <a:t>80% leave with non-cash financial resources</a:t>
            </a:r>
          </a:p>
          <a:p>
            <a:pPr lvl="1">
              <a:spcBef>
                <a:spcPct val="0"/>
              </a:spcBef>
              <a:spcAft>
                <a:spcPct val="0"/>
              </a:spcAft>
            </a:pPr>
            <a:r>
              <a:rPr lang="en-US" sz="2400" dirty="0" smtClean="0"/>
              <a:t>35% Consumer survey response rate</a:t>
            </a:r>
          </a:p>
          <a:p>
            <a:pPr lvl="1">
              <a:spcBef>
                <a:spcPct val="0"/>
              </a:spcBef>
              <a:spcAft>
                <a:spcPct val="0"/>
              </a:spcAft>
            </a:pPr>
            <a:r>
              <a:rPr lang="en-US" sz="2400" dirty="0" smtClean="0"/>
              <a:t>Consumer satisfaction results </a:t>
            </a:r>
          </a:p>
          <a:p>
            <a:pPr lvl="1">
              <a:spcBef>
                <a:spcPct val="0"/>
              </a:spcBef>
              <a:spcAft>
                <a:spcPct val="0"/>
              </a:spcAft>
            </a:pPr>
            <a:r>
              <a:rPr lang="en-US" sz="2400" dirty="0" smtClean="0"/>
              <a:t>Timely draw-down of funds</a:t>
            </a:r>
          </a:p>
          <a:p>
            <a:pPr lvl="1">
              <a:spcBef>
                <a:spcPct val="0"/>
              </a:spcBef>
              <a:spcAft>
                <a:spcPct val="0"/>
              </a:spcAft>
            </a:pPr>
            <a:r>
              <a:rPr lang="en-US" sz="2400" dirty="0"/>
              <a:t>Spending all grant funds awarded for last full year of operation </a:t>
            </a:r>
            <a:endParaRPr lang="en-US" sz="2400" dirty="0" smtClean="0"/>
          </a:p>
          <a:p>
            <a:pPr lvl="1">
              <a:spcBef>
                <a:spcPct val="0"/>
              </a:spcBef>
              <a:spcAft>
                <a:spcPct val="0"/>
              </a:spcAft>
            </a:pPr>
            <a:r>
              <a:rPr lang="en-US" sz="2400" dirty="0" smtClean="0"/>
              <a:t>HUD monitoring results and findings</a:t>
            </a:r>
          </a:p>
          <a:p>
            <a:pPr lvl="1">
              <a:spcBef>
                <a:spcPct val="0"/>
              </a:spcBef>
              <a:spcAft>
                <a:spcPct val="0"/>
              </a:spcAft>
            </a:pPr>
            <a:r>
              <a:rPr lang="en-US" sz="2400" dirty="0"/>
              <a:t>90% of HUD Required Data Elements are in HMIS</a:t>
            </a:r>
          </a:p>
          <a:p>
            <a:pPr lvl="1">
              <a:spcBef>
                <a:spcPct val="0"/>
              </a:spcBef>
              <a:spcAft>
                <a:spcPct val="0"/>
              </a:spcAft>
            </a:pPr>
            <a:r>
              <a:rPr lang="en-US" sz="2400" dirty="0" smtClean="0"/>
              <a:t>Meet HMIS compliance standards</a:t>
            </a:r>
          </a:p>
          <a:p>
            <a:endParaRPr lang="en-US" dirty="0">
              <a:solidFill>
                <a:srgbClr val="333333"/>
              </a:solidFill>
            </a:endParaRPr>
          </a:p>
        </p:txBody>
      </p:sp>
    </p:spTree>
    <p:extLst>
      <p:ext uri="{BB962C8B-B14F-4D97-AF65-F5344CB8AC3E}">
        <p14:creationId xmlns:p14="http://schemas.microsoft.com/office/powerpoint/2010/main" val="26364573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HUD APR – Why is it important?</a:t>
            </a:r>
            <a:endParaRPr lang="en-US" dirty="0"/>
          </a:p>
        </p:txBody>
      </p:sp>
      <p:sp>
        <p:nvSpPr>
          <p:cNvPr id="3" name="Content Placeholder 2"/>
          <p:cNvSpPr>
            <a:spLocks noGrp="1"/>
          </p:cNvSpPr>
          <p:nvPr>
            <p:ph idx="1"/>
          </p:nvPr>
        </p:nvSpPr>
        <p:spPr>
          <a:xfrm>
            <a:off x="304800" y="990600"/>
            <a:ext cx="8458200" cy="4495800"/>
          </a:xfrm>
        </p:spPr>
        <p:txBody>
          <a:bodyPr/>
          <a:lstStyle/>
          <a:p>
            <a:pPr marL="381000" lvl="1" indent="0" eaLnBrk="1" hangingPunct="1">
              <a:lnSpc>
                <a:spcPct val="100000"/>
              </a:lnSpc>
              <a:spcBef>
                <a:spcPts val="0"/>
              </a:spcBef>
              <a:spcAft>
                <a:spcPts val="0"/>
              </a:spcAft>
              <a:buNone/>
              <a:defRPr/>
            </a:pPr>
            <a:r>
              <a:rPr lang="en-US" sz="2800" b="1" dirty="0">
                <a:solidFill>
                  <a:srgbClr val="800000"/>
                </a:solidFill>
              </a:rPr>
              <a:t>The APR impacts your program in important ways</a:t>
            </a:r>
            <a:r>
              <a:rPr lang="en-US" sz="2800" b="1" dirty="0" smtClean="0">
                <a:solidFill>
                  <a:srgbClr val="800000"/>
                </a:solidFill>
              </a:rPr>
              <a:t>:</a:t>
            </a:r>
            <a:endParaRPr lang="en-US" sz="2800" b="1" dirty="0">
              <a:solidFill>
                <a:srgbClr val="800000"/>
              </a:solidFill>
            </a:endParaRPr>
          </a:p>
          <a:p>
            <a:pPr marL="361950" indent="-285750" eaLnBrk="1" hangingPunct="1">
              <a:lnSpc>
                <a:spcPct val="100000"/>
              </a:lnSpc>
              <a:spcBef>
                <a:spcPts val="0"/>
              </a:spcBef>
              <a:spcAft>
                <a:spcPts val="0"/>
              </a:spcAft>
              <a:defRPr/>
            </a:pPr>
            <a:r>
              <a:rPr lang="en-US" sz="3000" dirty="0"/>
              <a:t>Used by HUD to:</a:t>
            </a:r>
          </a:p>
          <a:p>
            <a:pPr marL="742950" lvl="1" indent="-285750" eaLnBrk="1" hangingPunct="1">
              <a:lnSpc>
                <a:spcPct val="100000"/>
              </a:lnSpc>
              <a:spcBef>
                <a:spcPts val="0"/>
              </a:spcBef>
              <a:spcAft>
                <a:spcPts val="0"/>
              </a:spcAft>
              <a:defRPr/>
            </a:pPr>
            <a:r>
              <a:rPr lang="en-US" sz="2800" i="0" dirty="0">
                <a:solidFill>
                  <a:schemeClr val="tx1"/>
                </a:solidFill>
              </a:rPr>
              <a:t>Evaluate your progress </a:t>
            </a:r>
          </a:p>
          <a:p>
            <a:pPr marL="742950" lvl="1" indent="-285750" eaLnBrk="1" hangingPunct="1">
              <a:lnSpc>
                <a:spcPct val="100000"/>
              </a:lnSpc>
              <a:spcBef>
                <a:spcPts val="0"/>
              </a:spcBef>
              <a:spcAft>
                <a:spcPts val="0"/>
              </a:spcAft>
              <a:defRPr/>
            </a:pPr>
            <a:r>
              <a:rPr lang="en-US" sz="2800" i="0" dirty="0">
                <a:solidFill>
                  <a:schemeClr val="tx1"/>
                </a:solidFill>
              </a:rPr>
              <a:t>Aggregate national data about homeless </a:t>
            </a:r>
            <a:r>
              <a:rPr lang="en-US" sz="2800" i="0" dirty="0" smtClean="0">
                <a:solidFill>
                  <a:schemeClr val="tx1"/>
                </a:solidFill>
              </a:rPr>
              <a:t>people &amp; </a:t>
            </a:r>
            <a:r>
              <a:rPr lang="en-US" sz="2800" i="0" dirty="0">
                <a:solidFill>
                  <a:schemeClr val="tx1"/>
                </a:solidFill>
              </a:rPr>
              <a:t>programs</a:t>
            </a:r>
          </a:p>
          <a:p>
            <a:pPr marL="742950" lvl="1" indent="-285750" eaLnBrk="1" hangingPunct="1">
              <a:lnSpc>
                <a:spcPct val="100000"/>
              </a:lnSpc>
              <a:spcBef>
                <a:spcPts val="0"/>
              </a:spcBef>
              <a:spcAft>
                <a:spcPts val="0"/>
              </a:spcAft>
              <a:defRPr/>
            </a:pPr>
            <a:r>
              <a:rPr lang="en-US" sz="2800" i="0" dirty="0">
                <a:solidFill>
                  <a:schemeClr val="tx1"/>
                </a:solidFill>
              </a:rPr>
              <a:t>Review HEARTH Indicators:</a:t>
            </a:r>
          </a:p>
          <a:p>
            <a:pPr lvl="2">
              <a:lnSpc>
                <a:spcPct val="100000"/>
              </a:lnSpc>
              <a:spcBef>
                <a:spcPts val="0"/>
              </a:spcBef>
              <a:spcAft>
                <a:spcPts val="0"/>
              </a:spcAft>
              <a:buFont typeface="Wingdings" pitchFamily="2" charset="2"/>
              <a:buChar char="§"/>
              <a:defRPr/>
            </a:pPr>
            <a:r>
              <a:rPr lang="en-US" sz="2600" i="0" dirty="0">
                <a:solidFill>
                  <a:schemeClr val="tx1"/>
                </a:solidFill>
              </a:rPr>
              <a:t>Decrease numbers of people who are homeless</a:t>
            </a:r>
          </a:p>
          <a:p>
            <a:pPr lvl="2">
              <a:lnSpc>
                <a:spcPct val="100000"/>
              </a:lnSpc>
              <a:spcBef>
                <a:spcPts val="0"/>
              </a:spcBef>
              <a:spcAft>
                <a:spcPts val="0"/>
              </a:spcAft>
              <a:buFont typeface="Wingdings" pitchFamily="2" charset="2"/>
              <a:buChar char="§"/>
              <a:defRPr/>
            </a:pPr>
            <a:r>
              <a:rPr lang="en-US" sz="2600" i="0" dirty="0">
                <a:solidFill>
                  <a:schemeClr val="tx1"/>
                </a:solidFill>
              </a:rPr>
              <a:t>Reduce returns to homelessness</a:t>
            </a:r>
          </a:p>
          <a:p>
            <a:pPr lvl="2">
              <a:lnSpc>
                <a:spcPct val="100000"/>
              </a:lnSpc>
              <a:spcBef>
                <a:spcPts val="0"/>
              </a:spcBef>
              <a:spcAft>
                <a:spcPts val="0"/>
              </a:spcAft>
              <a:buFont typeface="Wingdings" pitchFamily="2" charset="2"/>
              <a:buChar char="§"/>
              <a:defRPr/>
            </a:pPr>
            <a:r>
              <a:rPr lang="en-US" sz="2600" i="0" dirty="0">
                <a:solidFill>
                  <a:schemeClr val="tx1"/>
                </a:solidFill>
              </a:rPr>
              <a:t>Decrease length of stay in the homeless system</a:t>
            </a:r>
          </a:p>
          <a:p>
            <a:pPr lvl="2">
              <a:lnSpc>
                <a:spcPct val="100000"/>
              </a:lnSpc>
              <a:spcBef>
                <a:spcPts val="0"/>
              </a:spcBef>
              <a:spcAft>
                <a:spcPts val="0"/>
              </a:spcAft>
              <a:buFont typeface="Wingdings" pitchFamily="2" charset="2"/>
              <a:buChar char="§"/>
              <a:defRPr/>
            </a:pPr>
            <a:r>
              <a:rPr lang="en-US" sz="2600" i="0" dirty="0">
                <a:solidFill>
                  <a:schemeClr val="tx1"/>
                </a:solidFill>
              </a:rPr>
              <a:t>Increase income, exits to </a:t>
            </a:r>
            <a:r>
              <a:rPr lang="en-US" sz="2600" i="0" dirty="0" smtClean="0">
                <a:solidFill>
                  <a:schemeClr val="tx1"/>
                </a:solidFill>
              </a:rPr>
              <a:t>PH</a:t>
            </a:r>
            <a:endParaRPr lang="en-US" sz="2600" i="0" dirty="0"/>
          </a:p>
          <a:p>
            <a:endParaRPr lang="en-US" dirty="0"/>
          </a:p>
        </p:txBody>
      </p:sp>
    </p:spTree>
    <p:extLst>
      <p:ext uri="{BB962C8B-B14F-4D97-AF65-F5344CB8AC3E}">
        <p14:creationId xmlns:p14="http://schemas.microsoft.com/office/powerpoint/2010/main" val="4070320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HUD APR – Why is it important? - 2</a:t>
            </a:r>
            <a:endParaRPr lang="en-US" dirty="0"/>
          </a:p>
        </p:txBody>
      </p:sp>
      <p:sp>
        <p:nvSpPr>
          <p:cNvPr id="3" name="Content Placeholder 2"/>
          <p:cNvSpPr>
            <a:spLocks noGrp="1"/>
          </p:cNvSpPr>
          <p:nvPr>
            <p:ph idx="1"/>
          </p:nvPr>
        </p:nvSpPr>
        <p:spPr>
          <a:xfrm>
            <a:off x="457200" y="990600"/>
            <a:ext cx="8153400" cy="4495800"/>
          </a:xfrm>
        </p:spPr>
        <p:txBody>
          <a:bodyPr/>
          <a:lstStyle/>
          <a:p>
            <a:pPr marL="381000" lvl="1" indent="0" eaLnBrk="1" hangingPunct="1">
              <a:lnSpc>
                <a:spcPct val="100000"/>
              </a:lnSpc>
              <a:spcBef>
                <a:spcPts val="0"/>
              </a:spcBef>
              <a:spcAft>
                <a:spcPts val="0"/>
              </a:spcAft>
              <a:buNone/>
              <a:defRPr/>
            </a:pPr>
            <a:r>
              <a:rPr lang="en-US" sz="2800" b="1" dirty="0">
                <a:solidFill>
                  <a:srgbClr val="800000"/>
                </a:solidFill>
              </a:rPr>
              <a:t>The APR impacts your program in important ways</a:t>
            </a:r>
            <a:r>
              <a:rPr lang="en-US" sz="2800" b="1" dirty="0" smtClean="0">
                <a:solidFill>
                  <a:srgbClr val="800000"/>
                </a:solidFill>
              </a:rPr>
              <a:t>:</a:t>
            </a:r>
            <a:endParaRPr lang="en-US" sz="2800" b="1" dirty="0">
              <a:solidFill>
                <a:srgbClr val="800000"/>
              </a:solidFill>
            </a:endParaRPr>
          </a:p>
          <a:p>
            <a:pPr marL="742950" lvl="1" indent="-285750" eaLnBrk="1" hangingPunct="1">
              <a:lnSpc>
                <a:spcPct val="100000"/>
              </a:lnSpc>
              <a:spcBef>
                <a:spcPts val="0"/>
              </a:spcBef>
              <a:spcAft>
                <a:spcPts val="0"/>
              </a:spcAft>
              <a:defRPr/>
            </a:pPr>
            <a:r>
              <a:rPr lang="en-US" sz="2800" dirty="0" smtClean="0"/>
              <a:t>Used </a:t>
            </a:r>
            <a:r>
              <a:rPr lang="en-US" sz="2800" dirty="0"/>
              <a:t>by CT BOS to:</a:t>
            </a:r>
          </a:p>
          <a:p>
            <a:pPr marL="933450" lvl="2" indent="-285750" eaLnBrk="1" hangingPunct="1">
              <a:lnSpc>
                <a:spcPct val="100000"/>
              </a:lnSpc>
              <a:spcBef>
                <a:spcPts val="0"/>
              </a:spcBef>
              <a:spcAft>
                <a:spcPts val="0"/>
              </a:spcAft>
              <a:buFont typeface="Wingdings" pitchFamily="2" charset="2"/>
              <a:buChar char="§"/>
              <a:defRPr/>
            </a:pPr>
            <a:r>
              <a:rPr lang="en-US" sz="2800" i="0" dirty="0">
                <a:solidFill>
                  <a:schemeClr val="tx1"/>
                </a:solidFill>
              </a:rPr>
              <a:t>Score and rank programs for renewal </a:t>
            </a:r>
          </a:p>
          <a:p>
            <a:pPr marL="933450" lvl="2" indent="-285750" eaLnBrk="1" hangingPunct="1">
              <a:lnSpc>
                <a:spcPct val="100000"/>
              </a:lnSpc>
              <a:spcBef>
                <a:spcPts val="0"/>
              </a:spcBef>
              <a:spcAft>
                <a:spcPts val="0"/>
              </a:spcAft>
              <a:buFont typeface="Wingdings" pitchFamily="2" charset="2"/>
              <a:buChar char="§"/>
              <a:defRPr/>
            </a:pPr>
            <a:r>
              <a:rPr lang="en-US" sz="2800" i="0" dirty="0">
                <a:solidFill>
                  <a:schemeClr val="tx1"/>
                </a:solidFill>
              </a:rPr>
              <a:t>Compile aggregate data for the HUD application, which affects how much $ </a:t>
            </a:r>
            <a:r>
              <a:rPr lang="en-US" sz="2800" i="0" dirty="0" smtClean="0">
                <a:solidFill>
                  <a:schemeClr val="tx1"/>
                </a:solidFill>
              </a:rPr>
              <a:t>the CT </a:t>
            </a:r>
            <a:r>
              <a:rPr lang="en-US" sz="2800" i="0" dirty="0">
                <a:solidFill>
                  <a:schemeClr val="tx1"/>
                </a:solidFill>
              </a:rPr>
              <a:t>BOS </a:t>
            </a:r>
            <a:r>
              <a:rPr lang="en-US" sz="2800" i="0" dirty="0" smtClean="0">
                <a:solidFill>
                  <a:schemeClr val="tx1"/>
                </a:solidFill>
              </a:rPr>
              <a:t>CoC receives</a:t>
            </a:r>
            <a:endParaRPr lang="en-US" sz="2800" i="0" dirty="0">
              <a:solidFill>
                <a:schemeClr val="tx1"/>
              </a:solidFill>
            </a:endParaRPr>
          </a:p>
          <a:p>
            <a:pPr marL="742950" lvl="1" indent="-285750" eaLnBrk="1" hangingPunct="1">
              <a:lnSpc>
                <a:spcPct val="100000"/>
              </a:lnSpc>
              <a:spcBef>
                <a:spcPts val="0"/>
              </a:spcBef>
              <a:spcAft>
                <a:spcPts val="0"/>
              </a:spcAft>
              <a:defRPr/>
            </a:pPr>
            <a:endParaRPr lang="en-US" sz="2800" dirty="0" smtClean="0"/>
          </a:p>
          <a:p>
            <a:pPr marL="742950" lvl="1" indent="-285750" eaLnBrk="1" hangingPunct="1">
              <a:lnSpc>
                <a:spcPct val="100000"/>
              </a:lnSpc>
              <a:spcBef>
                <a:spcPts val="0"/>
              </a:spcBef>
              <a:spcAft>
                <a:spcPts val="0"/>
              </a:spcAft>
              <a:defRPr/>
            </a:pPr>
            <a:r>
              <a:rPr lang="en-US" sz="3200" u="sng" dirty="0" smtClean="0"/>
              <a:t>Necessary </a:t>
            </a:r>
            <a:r>
              <a:rPr lang="en-US" sz="3200" u="sng" dirty="0"/>
              <a:t>to keep </a:t>
            </a:r>
            <a:r>
              <a:rPr lang="en-US" sz="3200" u="sng" dirty="0" smtClean="0"/>
              <a:t>CoC and project </a:t>
            </a:r>
            <a:r>
              <a:rPr lang="en-US" sz="3200" u="sng" dirty="0"/>
              <a:t>funds flowing</a:t>
            </a:r>
          </a:p>
          <a:p>
            <a:endParaRPr lang="en-US" dirty="0"/>
          </a:p>
        </p:txBody>
      </p:sp>
    </p:spTree>
    <p:extLst>
      <p:ext uri="{BB962C8B-B14F-4D97-AF65-F5344CB8AC3E}">
        <p14:creationId xmlns:p14="http://schemas.microsoft.com/office/powerpoint/2010/main" val="40703203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381000" y="1066800"/>
            <a:ext cx="8229600" cy="4572000"/>
          </a:xfrm>
        </p:spPr>
        <p:txBody>
          <a:bodyPr>
            <a:normAutofit/>
          </a:bodyPr>
          <a:lstStyle/>
          <a:p>
            <a:pPr marL="342900" indent="-342900" eaLnBrk="1" hangingPunct="1"/>
            <a:r>
              <a:rPr lang="en-US" dirty="0" smtClean="0"/>
              <a:t>Measured through the APR:</a:t>
            </a:r>
          </a:p>
          <a:p>
            <a:pPr marL="742950" lvl="1" indent="-285750" eaLnBrk="1" hangingPunct="1"/>
            <a:r>
              <a:rPr lang="en-US" sz="2400" dirty="0" smtClean="0"/>
              <a:t>At least 80% of homeless persons stay in permanent housing for more than 6 months</a:t>
            </a:r>
          </a:p>
          <a:p>
            <a:pPr marL="742950" lvl="1" indent="-285750" eaLnBrk="1" hangingPunct="1"/>
            <a:r>
              <a:rPr lang="en-US" sz="2400" dirty="0" smtClean="0"/>
              <a:t>At least 65% of homeless persons in Transitional Housing move into permanent housing</a:t>
            </a:r>
          </a:p>
          <a:p>
            <a:pPr marL="742950" lvl="1" indent="-285750" eaLnBrk="1" hangingPunct="1"/>
            <a:r>
              <a:rPr lang="en-US" sz="2400" dirty="0" smtClean="0"/>
              <a:t>At least 20% of homeless persons are employed at exit</a:t>
            </a:r>
          </a:p>
          <a:p>
            <a:pPr marL="742950" lvl="1" indent="-285750" eaLnBrk="1" hangingPunct="1"/>
            <a:r>
              <a:rPr lang="en-US" sz="2400" dirty="0" smtClean="0"/>
              <a:t>At least 20% of leavers have noncash benefits at exit</a:t>
            </a:r>
          </a:p>
          <a:p>
            <a:pPr marL="742950" lvl="1" indent="-285750" eaLnBrk="1" hangingPunct="1"/>
            <a:endParaRPr lang="en-US" dirty="0" smtClean="0"/>
          </a:p>
          <a:p>
            <a:pPr marL="742950" lvl="1" indent="-285750" eaLnBrk="1" hangingPunct="1">
              <a:buFont typeface="Wingdings" pitchFamily="2" charset="2"/>
              <a:buNone/>
            </a:pPr>
            <a:endParaRPr lang="en-US" dirty="0" smtClean="0"/>
          </a:p>
        </p:txBody>
      </p:sp>
      <p:sp>
        <p:nvSpPr>
          <p:cNvPr id="9218" name="Rectangle 2"/>
          <p:cNvSpPr>
            <a:spLocks noGrp="1" noChangeArrowheads="1"/>
          </p:cNvSpPr>
          <p:nvPr>
            <p:ph type="title"/>
          </p:nvPr>
        </p:nvSpPr>
        <p:spPr>
          <a:xfrm>
            <a:off x="333375" y="196850"/>
            <a:ext cx="8355013" cy="538163"/>
          </a:xfrm>
        </p:spPr>
        <p:txBody>
          <a:bodyPr>
            <a:normAutofit/>
          </a:bodyPr>
          <a:lstStyle/>
          <a:p>
            <a:pPr eaLnBrk="1" hangingPunct="1"/>
            <a:r>
              <a:rPr lang="en-US" b="1" smtClean="0"/>
              <a:t>HUD  Standards</a:t>
            </a: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en-US" sz="3200" dirty="0" smtClean="0"/>
              <a:t>Objective related to housing stability:</a:t>
            </a:r>
          </a:p>
          <a:p>
            <a:pPr lvl="1">
              <a:defRPr/>
            </a:pPr>
            <a:r>
              <a:rPr lang="en-US" sz="2400" dirty="0" smtClean="0"/>
              <a:t># of Persons age 18 and older who maintained or PSH or exited to PH as of the end of the operating year or program exit  </a:t>
            </a:r>
          </a:p>
          <a:p>
            <a:pPr>
              <a:defRPr/>
            </a:pPr>
            <a:r>
              <a:rPr lang="en-US" sz="3200" dirty="0" smtClean="0"/>
              <a:t>Objective related to improving income:</a:t>
            </a:r>
          </a:p>
          <a:p>
            <a:pPr lvl="1">
              <a:defRPr/>
            </a:pPr>
            <a:r>
              <a:rPr lang="en-US" sz="2400" dirty="0" smtClean="0"/>
              <a:t># of Persons age 18 and older who maintained or increased their total income (from all sources) as of the end of the operating year or program exit  </a:t>
            </a:r>
          </a:p>
          <a:p>
            <a:pPr lvl="1">
              <a:buNone/>
              <a:defRPr/>
            </a:pPr>
            <a:r>
              <a:rPr lang="en-US" sz="2400" dirty="0" smtClean="0"/>
              <a:t> </a:t>
            </a:r>
          </a:p>
          <a:p>
            <a:endParaRPr lang="en-US" dirty="0"/>
          </a:p>
        </p:txBody>
      </p:sp>
      <p:sp>
        <p:nvSpPr>
          <p:cNvPr id="4" name="Title 3"/>
          <p:cNvSpPr>
            <a:spLocks noGrp="1"/>
          </p:cNvSpPr>
          <p:nvPr>
            <p:ph type="title"/>
          </p:nvPr>
        </p:nvSpPr>
        <p:spPr/>
        <p:txBody>
          <a:bodyPr>
            <a:normAutofit/>
          </a:bodyPr>
          <a:lstStyle/>
          <a:p>
            <a:r>
              <a:rPr lang="en-US" dirty="0" smtClean="0"/>
              <a:t>Other HUD Standards – Set by Programs</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 Key Definitions  - </a:t>
            </a:r>
            <a:r>
              <a:rPr lang="en-US" dirty="0" smtClean="0"/>
              <a:t>Leavers and Stayers</a:t>
            </a:r>
            <a:endParaRPr lang="en-US" dirty="0"/>
          </a:p>
        </p:txBody>
      </p:sp>
      <p:sp>
        <p:nvSpPr>
          <p:cNvPr id="3" name="Content Placeholder 2"/>
          <p:cNvSpPr>
            <a:spLocks noGrp="1"/>
          </p:cNvSpPr>
          <p:nvPr>
            <p:ph idx="1"/>
          </p:nvPr>
        </p:nvSpPr>
        <p:spPr/>
        <p:txBody>
          <a:bodyPr/>
          <a:lstStyle/>
          <a:p>
            <a:pPr eaLnBrk="1" hangingPunct="1">
              <a:lnSpc>
                <a:spcPct val="105000"/>
              </a:lnSpc>
              <a:buFontTx/>
              <a:buNone/>
            </a:pPr>
            <a:r>
              <a:rPr lang="en-US" dirty="0"/>
              <a:t>Leavers:</a:t>
            </a:r>
          </a:p>
          <a:p>
            <a:pPr marL="596900" lvl="3" indent="-215900" eaLnBrk="1" hangingPunct="1">
              <a:lnSpc>
                <a:spcPct val="105000"/>
              </a:lnSpc>
              <a:spcBef>
                <a:spcPct val="30000"/>
              </a:spcBef>
              <a:spcAft>
                <a:spcPct val="20000"/>
              </a:spcAft>
              <a:buFont typeface="Wingdings" pitchFamily="2" charset="2"/>
              <a:buChar char="§"/>
            </a:pPr>
            <a:r>
              <a:rPr lang="en-US" sz="2400" i="0" dirty="0">
                <a:solidFill>
                  <a:srgbClr val="333333"/>
                </a:solidFill>
              </a:rPr>
              <a:t>Persons who exited the program and are no longer enrolled in the program as of the last day of the reporting period. </a:t>
            </a:r>
          </a:p>
          <a:p>
            <a:pPr eaLnBrk="1" hangingPunct="1">
              <a:lnSpc>
                <a:spcPct val="105000"/>
              </a:lnSpc>
              <a:buFontTx/>
              <a:buNone/>
            </a:pPr>
            <a:r>
              <a:rPr lang="en-US" dirty="0" smtClean="0"/>
              <a:t>Stayers:</a:t>
            </a:r>
            <a:endParaRPr lang="en-US" sz="2400" dirty="0"/>
          </a:p>
          <a:p>
            <a:pPr lvl="1" algn="just" eaLnBrk="1" hangingPunct="1">
              <a:lnSpc>
                <a:spcPct val="105000"/>
              </a:lnSpc>
            </a:pPr>
            <a:r>
              <a:rPr lang="en-US" sz="2400" dirty="0"/>
              <a:t>Persons who were in the program on the last day of the reporting period. This includes clients who exited the program and re-entered the program before the end of the reporting period.</a:t>
            </a:r>
          </a:p>
          <a:p>
            <a:endParaRPr lang="en-US" dirty="0"/>
          </a:p>
        </p:txBody>
      </p:sp>
    </p:spTree>
    <p:extLst>
      <p:ext uri="{BB962C8B-B14F-4D97-AF65-F5344CB8AC3E}">
        <p14:creationId xmlns:p14="http://schemas.microsoft.com/office/powerpoint/2010/main" val="6892039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APR – Key Definitions – Client Type</a:t>
            </a:r>
            <a:endParaRPr lang="en-US" dirty="0"/>
          </a:p>
        </p:txBody>
      </p:sp>
      <p:sp>
        <p:nvSpPr>
          <p:cNvPr id="3" name="Content Placeholder 2"/>
          <p:cNvSpPr>
            <a:spLocks noGrp="1"/>
          </p:cNvSpPr>
          <p:nvPr>
            <p:ph idx="1"/>
          </p:nvPr>
        </p:nvSpPr>
        <p:spPr>
          <a:xfrm>
            <a:off x="457200" y="990600"/>
            <a:ext cx="8382000" cy="4495800"/>
          </a:xfrm>
        </p:spPr>
        <p:txBody>
          <a:bodyPr/>
          <a:lstStyle/>
          <a:p>
            <a:pPr eaLnBrk="1" hangingPunct="1"/>
            <a:r>
              <a:rPr lang="en-US" sz="2800" dirty="0" smtClean="0"/>
              <a:t>Adult:</a:t>
            </a:r>
            <a:endParaRPr lang="en-US" sz="2800" dirty="0"/>
          </a:p>
          <a:p>
            <a:pPr lvl="1"/>
            <a:r>
              <a:rPr lang="en-US" sz="2800" dirty="0" smtClean="0"/>
              <a:t>Any </a:t>
            </a:r>
            <a:r>
              <a:rPr lang="en-US" sz="2800" dirty="0"/>
              <a:t>person 18 years of age or older. </a:t>
            </a:r>
            <a:endParaRPr lang="en-US" sz="2800" dirty="0" smtClean="0"/>
          </a:p>
          <a:p>
            <a:pPr lvl="1"/>
            <a:r>
              <a:rPr lang="en-US" sz="2800" dirty="0" smtClean="0"/>
              <a:t>A </a:t>
            </a:r>
            <a:r>
              <a:rPr lang="en-US" sz="2800" dirty="0"/>
              <a:t>person</a:t>
            </a:r>
            <a:r>
              <a:rPr lang="en-US" altLang="en-US" sz="2800" dirty="0"/>
              <a:t>’</a:t>
            </a:r>
            <a:r>
              <a:rPr lang="en-US" sz="2800" dirty="0"/>
              <a:t>s age is based on the program entry date closest to the end of the operating </a:t>
            </a:r>
            <a:r>
              <a:rPr lang="en-US" sz="2800" dirty="0" smtClean="0"/>
              <a:t>year.</a:t>
            </a:r>
          </a:p>
          <a:p>
            <a:pPr lvl="1"/>
            <a:r>
              <a:rPr lang="en-US" sz="2800" dirty="0" smtClean="0"/>
              <a:t>If </a:t>
            </a:r>
            <a:r>
              <a:rPr lang="en-US" sz="2800" dirty="0"/>
              <a:t>a person entered the program prior to the start of the reporting period, the person</a:t>
            </a:r>
            <a:r>
              <a:rPr lang="en-US" altLang="en-US" sz="2800" dirty="0"/>
              <a:t>’</a:t>
            </a:r>
            <a:r>
              <a:rPr lang="en-US" sz="2800" dirty="0"/>
              <a:t>s age should be based on the first day of the reporting period. </a:t>
            </a:r>
          </a:p>
          <a:p>
            <a:endParaRPr lang="en-US" dirty="0"/>
          </a:p>
        </p:txBody>
      </p:sp>
    </p:spTree>
    <p:extLst>
      <p:ext uri="{BB962C8B-B14F-4D97-AF65-F5344CB8AC3E}">
        <p14:creationId xmlns:p14="http://schemas.microsoft.com/office/powerpoint/2010/main" val="34355109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 Key Definitions – Client Type</a:t>
            </a:r>
          </a:p>
        </p:txBody>
      </p:sp>
      <p:sp>
        <p:nvSpPr>
          <p:cNvPr id="3" name="Content Placeholder 2"/>
          <p:cNvSpPr>
            <a:spLocks noGrp="1"/>
          </p:cNvSpPr>
          <p:nvPr>
            <p:ph idx="1"/>
          </p:nvPr>
        </p:nvSpPr>
        <p:spPr/>
        <p:txBody>
          <a:bodyPr/>
          <a:lstStyle/>
          <a:p>
            <a:pPr marL="215900" lvl="1" indent="-215900">
              <a:spcBef>
                <a:spcPct val="30000"/>
              </a:spcBef>
              <a:spcAft>
                <a:spcPct val="20000"/>
              </a:spcAft>
              <a:buClr>
                <a:schemeClr val="bg1"/>
              </a:buClr>
              <a:buFontTx/>
              <a:buChar char="•"/>
            </a:pPr>
            <a:r>
              <a:rPr lang="en-US" sz="2800" dirty="0" smtClean="0">
                <a:solidFill>
                  <a:srgbClr val="C00000"/>
                </a:solidFill>
              </a:rPr>
              <a:t>Children:</a:t>
            </a:r>
            <a:endParaRPr lang="en-US" sz="2800" b="1" dirty="0" smtClean="0">
              <a:solidFill>
                <a:srgbClr val="C00000"/>
              </a:solidFill>
            </a:endParaRPr>
          </a:p>
          <a:p>
            <a:pPr marL="406400" lvl="2" indent="-215900">
              <a:spcBef>
                <a:spcPct val="30000"/>
              </a:spcBef>
              <a:spcAft>
                <a:spcPct val="20000"/>
              </a:spcAft>
              <a:buClr>
                <a:srgbClr val="B20524"/>
              </a:buClr>
              <a:buFont typeface="Wingdings" pitchFamily="2" charset="2"/>
              <a:buChar char="§"/>
            </a:pPr>
            <a:r>
              <a:rPr lang="en-US" sz="2800" i="0" dirty="0" smtClean="0">
                <a:solidFill>
                  <a:schemeClr val="tx1"/>
                </a:solidFill>
              </a:rPr>
              <a:t>Any </a:t>
            </a:r>
            <a:r>
              <a:rPr lang="en-US" sz="2800" i="0" dirty="0">
                <a:solidFill>
                  <a:schemeClr val="tx1"/>
                </a:solidFill>
              </a:rPr>
              <a:t>persons under the age of 18. </a:t>
            </a:r>
            <a:endParaRPr lang="en-US" sz="2800" i="0" dirty="0" smtClean="0">
              <a:solidFill>
                <a:schemeClr val="tx1"/>
              </a:solidFill>
            </a:endParaRPr>
          </a:p>
          <a:p>
            <a:pPr marL="406400" lvl="2" indent="-215900">
              <a:spcBef>
                <a:spcPct val="30000"/>
              </a:spcBef>
              <a:spcAft>
                <a:spcPct val="20000"/>
              </a:spcAft>
              <a:buClr>
                <a:srgbClr val="B20524"/>
              </a:buClr>
              <a:buFont typeface="Wingdings" pitchFamily="2" charset="2"/>
              <a:buChar char="§"/>
            </a:pPr>
            <a:r>
              <a:rPr lang="en-US" sz="2800" i="0" dirty="0" smtClean="0">
                <a:solidFill>
                  <a:schemeClr val="tx1"/>
                </a:solidFill>
              </a:rPr>
              <a:t>A </a:t>
            </a:r>
            <a:r>
              <a:rPr lang="en-US" sz="2800" i="0" dirty="0">
                <a:solidFill>
                  <a:schemeClr val="tx1"/>
                </a:solidFill>
              </a:rPr>
              <a:t>person</a:t>
            </a:r>
            <a:r>
              <a:rPr lang="en-US" altLang="en-US" sz="2800" i="0" dirty="0">
                <a:solidFill>
                  <a:schemeClr val="tx1"/>
                </a:solidFill>
              </a:rPr>
              <a:t>’</a:t>
            </a:r>
            <a:r>
              <a:rPr lang="en-US" sz="2800" i="0" dirty="0">
                <a:solidFill>
                  <a:schemeClr val="tx1"/>
                </a:solidFill>
              </a:rPr>
              <a:t>s age is based on the program entry date closest to the end of the operating year. </a:t>
            </a:r>
            <a:endParaRPr lang="en-US" sz="2800" i="0" dirty="0" smtClean="0">
              <a:solidFill>
                <a:schemeClr val="tx1"/>
              </a:solidFill>
            </a:endParaRPr>
          </a:p>
          <a:p>
            <a:pPr marL="406400" lvl="2" indent="-215900">
              <a:spcBef>
                <a:spcPct val="30000"/>
              </a:spcBef>
              <a:spcAft>
                <a:spcPct val="20000"/>
              </a:spcAft>
              <a:buClr>
                <a:srgbClr val="B20524"/>
              </a:buClr>
              <a:buFont typeface="Wingdings" pitchFamily="2" charset="2"/>
              <a:buChar char="§"/>
            </a:pPr>
            <a:r>
              <a:rPr lang="en-US" sz="2800" i="0" dirty="0" smtClean="0">
                <a:solidFill>
                  <a:schemeClr val="tx1"/>
                </a:solidFill>
              </a:rPr>
              <a:t>If </a:t>
            </a:r>
            <a:r>
              <a:rPr lang="en-US" sz="2800" i="0" dirty="0">
                <a:solidFill>
                  <a:schemeClr val="tx1"/>
                </a:solidFill>
              </a:rPr>
              <a:t>a person entered the program prior to the start of the reporting period, the person</a:t>
            </a:r>
            <a:r>
              <a:rPr lang="en-US" altLang="en-US" sz="2800" i="0" dirty="0">
                <a:solidFill>
                  <a:schemeClr val="tx1"/>
                </a:solidFill>
              </a:rPr>
              <a:t>’</a:t>
            </a:r>
            <a:r>
              <a:rPr lang="en-US" sz="2800" i="0" dirty="0">
                <a:solidFill>
                  <a:schemeClr val="tx1"/>
                </a:solidFill>
              </a:rPr>
              <a:t>s age should be based on the first day of the reporting period.</a:t>
            </a:r>
          </a:p>
          <a:p>
            <a:endParaRPr lang="en-US" dirty="0"/>
          </a:p>
        </p:txBody>
      </p:sp>
    </p:spTree>
    <p:extLst>
      <p:ext uri="{BB962C8B-B14F-4D97-AF65-F5344CB8AC3E}">
        <p14:creationId xmlns:p14="http://schemas.microsoft.com/office/powerpoint/2010/main" val="16047989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 Key </a:t>
            </a:r>
            <a:r>
              <a:rPr lang="en-US" dirty="0" smtClean="0"/>
              <a:t>Definitions - Households</a:t>
            </a:r>
            <a:endParaRPr lang="en-US" dirty="0"/>
          </a:p>
        </p:txBody>
      </p:sp>
      <p:sp>
        <p:nvSpPr>
          <p:cNvPr id="3" name="Content Placeholder 2"/>
          <p:cNvSpPr>
            <a:spLocks noGrp="1"/>
          </p:cNvSpPr>
          <p:nvPr>
            <p:ph idx="1"/>
          </p:nvPr>
        </p:nvSpPr>
        <p:spPr>
          <a:xfrm>
            <a:off x="19538" y="762000"/>
            <a:ext cx="8819662" cy="4495800"/>
          </a:xfrm>
        </p:spPr>
        <p:txBody>
          <a:bodyPr/>
          <a:lstStyle/>
          <a:p>
            <a:endParaRPr lang="en-US" b="1" dirty="0" smtClean="0"/>
          </a:p>
          <a:p>
            <a:r>
              <a:rPr lang="en-US" sz="2800" b="1" dirty="0" smtClean="0"/>
              <a:t>Household </a:t>
            </a:r>
            <a:r>
              <a:rPr lang="en-US" sz="2800" b="1" dirty="0"/>
              <a:t>without </a:t>
            </a:r>
            <a:r>
              <a:rPr lang="en-US" sz="2800" b="1" dirty="0" smtClean="0"/>
              <a:t>Children:– </a:t>
            </a:r>
          </a:p>
          <a:p>
            <a:pPr lvl="1"/>
            <a:r>
              <a:rPr lang="en-US" sz="2800" b="1" dirty="0" smtClean="0">
                <a:solidFill>
                  <a:schemeClr val="tx1"/>
                </a:solidFill>
              </a:rPr>
              <a:t>A </a:t>
            </a:r>
            <a:r>
              <a:rPr lang="en-US" sz="2800" b="1" dirty="0">
                <a:solidFill>
                  <a:schemeClr val="tx1"/>
                </a:solidFill>
              </a:rPr>
              <a:t>household that does not include any children, including unaccompanied adults, multiple adult households, and pregnant women age 18 or older not accompanied by other children. </a:t>
            </a:r>
            <a:endParaRPr lang="en-US" sz="2800" b="1" dirty="0" smtClean="0">
              <a:solidFill>
                <a:schemeClr val="tx1"/>
              </a:solidFill>
            </a:endParaRPr>
          </a:p>
          <a:p>
            <a:pPr lvl="1"/>
            <a:r>
              <a:rPr lang="en-US" sz="2800" b="1" dirty="0" smtClean="0">
                <a:solidFill>
                  <a:schemeClr val="tx1"/>
                </a:solidFill>
              </a:rPr>
              <a:t>For </a:t>
            </a:r>
            <a:r>
              <a:rPr lang="en-US" sz="2800" b="1" dirty="0">
                <a:solidFill>
                  <a:schemeClr val="tx1"/>
                </a:solidFill>
              </a:rPr>
              <a:t>the purposes of APR reporting, households without children that contain multiple persons should be counted as one household without children. </a:t>
            </a:r>
          </a:p>
        </p:txBody>
      </p:sp>
    </p:spTree>
    <p:extLst>
      <p:ext uri="{BB962C8B-B14F-4D97-AF65-F5344CB8AC3E}">
        <p14:creationId xmlns:p14="http://schemas.microsoft.com/office/powerpoint/2010/main" val="1902834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z="3200" dirty="0" smtClean="0"/>
              <a:t>BOS Steering Committee Members</a:t>
            </a:r>
          </a:p>
        </p:txBody>
      </p:sp>
      <p:sp>
        <p:nvSpPr>
          <p:cNvPr id="7171" name="Content Placeholder 2"/>
          <p:cNvSpPr>
            <a:spLocks noGrp="1"/>
          </p:cNvSpPr>
          <p:nvPr>
            <p:ph idx="1"/>
          </p:nvPr>
        </p:nvSpPr>
        <p:spPr>
          <a:xfrm>
            <a:off x="228600" y="914400"/>
            <a:ext cx="8610600" cy="4953000"/>
          </a:xfrm>
        </p:spPr>
        <p:txBody>
          <a:bodyPr/>
          <a:lstStyle/>
          <a:p>
            <a:pPr>
              <a:spcBef>
                <a:spcPct val="0"/>
              </a:spcBef>
              <a:spcAft>
                <a:spcPct val="0"/>
              </a:spcAft>
              <a:buFontTx/>
              <a:buNone/>
            </a:pPr>
            <a:r>
              <a:rPr lang="en-US" sz="2800" dirty="0" smtClean="0"/>
              <a:t>SC Members: </a:t>
            </a:r>
          </a:p>
          <a:p>
            <a:pPr lvl="1">
              <a:spcBef>
                <a:spcPct val="0"/>
              </a:spcBef>
              <a:spcAft>
                <a:spcPct val="0"/>
              </a:spcAft>
            </a:pPr>
            <a:r>
              <a:rPr lang="en-US" sz="2400" dirty="0" smtClean="0"/>
              <a:t>CT DMHAS, DSS, DOE; CHFA, VA, CCEH, CSH, Consumer </a:t>
            </a:r>
          </a:p>
          <a:p>
            <a:pPr lvl="1">
              <a:spcBef>
                <a:spcPct val="0"/>
              </a:spcBef>
              <a:spcAft>
                <a:spcPct val="0"/>
              </a:spcAft>
            </a:pPr>
            <a:r>
              <a:rPr lang="en-US" sz="2400" dirty="0" smtClean="0"/>
              <a:t>Local “Sub-CoC” Representatives – Bristol, Danbury, Litchfield </a:t>
            </a:r>
            <a:r>
              <a:rPr lang="en-US" sz="2400" dirty="0" err="1" smtClean="0"/>
              <a:t>Cty</a:t>
            </a:r>
            <a:r>
              <a:rPr lang="en-US" sz="2400" dirty="0" smtClean="0"/>
              <a:t>, Manchester, Middlesex </a:t>
            </a:r>
            <a:r>
              <a:rPr lang="en-US" sz="2400" dirty="0" err="1" smtClean="0"/>
              <a:t>Cty</a:t>
            </a:r>
            <a:r>
              <a:rPr lang="en-US" sz="2400" dirty="0" smtClean="0"/>
              <a:t>, SE CT, Windham/Tolland</a:t>
            </a:r>
          </a:p>
          <a:p>
            <a:pPr lvl="1">
              <a:spcBef>
                <a:spcPct val="0"/>
              </a:spcBef>
              <a:spcAft>
                <a:spcPct val="0"/>
              </a:spcAft>
            </a:pPr>
            <a:r>
              <a:rPr lang="en-US" sz="2400" dirty="0" smtClean="0"/>
              <a:t>Adding Criminal Justice, others per Action Plan</a:t>
            </a:r>
          </a:p>
          <a:p>
            <a:pPr>
              <a:spcBef>
                <a:spcPct val="0"/>
              </a:spcBef>
              <a:spcAft>
                <a:spcPct val="0"/>
              </a:spcAft>
              <a:buFontTx/>
              <a:buNone/>
            </a:pPr>
            <a:r>
              <a:rPr lang="en-US" sz="2800" dirty="0" smtClean="0"/>
              <a:t>Requirements for Local “Sub-CoC” Steering Committee representation:</a:t>
            </a:r>
          </a:p>
          <a:p>
            <a:pPr lvl="1">
              <a:spcBef>
                <a:spcPct val="0"/>
              </a:spcBef>
              <a:spcAft>
                <a:spcPct val="0"/>
              </a:spcAft>
              <a:buFont typeface="Arial" charset="0"/>
              <a:buChar char="•"/>
            </a:pPr>
            <a:r>
              <a:rPr lang="en-US" sz="2400" dirty="0" smtClean="0"/>
              <a:t>Locality must have:</a:t>
            </a:r>
          </a:p>
          <a:p>
            <a:pPr lvl="2">
              <a:spcAft>
                <a:spcPct val="0"/>
              </a:spcAft>
              <a:buClrTx/>
            </a:pPr>
            <a:r>
              <a:rPr lang="en-US" dirty="0" smtClean="0">
                <a:solidFill>
                  <a:srgbClr val="333333"/>
                </a:solidFill>
              </a:rPr>
              <a:t> Functioning CoC or planning body</a:t>
            </a:r>
          </a:p>
          <a:p>
            <a:pPr lvl="2">
              <a:spcAft>
                <a:spcPct val="0"/>
              </a:spcAft>
              <a:buClrTx/>
            </a:pPr>
            <a:r>
              <a:rPr lang="en-US" dirty="0" smtClean="0">
                <a:solidFill>
                  <a:srgbClr val="333333"/>
                </a:solidFill>
              </a:rPr>
              <a:t>At least 4 mtgs per year (and provide documentation of mtgs)</a:t>
            </a: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 Key Definitions - Households</a:t>
            </a:r>
          </a:p>
        </p:txBody>
      </p:sp>
      <p:sp>
        <p:nvSpPr>
          <p:cNvPr id="3" name="Content Placeholder 2"/>
          <p:cNvSpPr>
            <a:spLocks noGrp="1"/>
          </p:cNvSpPr>
          <p:nvPr>
            <p:ph idx="1"/>
          </p:nvPr>
        </p:nvSpPr>
        <p:spPr/>
        <p:txBody>
          <a:bodyPr/>
          <a:lstStyle/>
          <a:p>
            <a:r>
              <a:rPr lang="en-US" b="1" dirty="0"/>
              <a:t>Household with Children – Any household with at least one child. There are two types of households with children: </a:t>
            </a:r>
          </a:p>
          <a:p>
            <a:pPr lvl="1"/>
            <a:r>
              <a:rPr lang="en-US" sz="2400" b="1" dirty="0"/>
              <a:t>Households with at least one adult and one child include households composed of at least two persons, one of whom is an adult and one is a child. </a:t>
            </a:r>
          </a:p>
          <a:p>
            <a:pPr lvl="1"/>
            <a:r>
              <a:rPr lang="en-US" sz="2400" b="1" dirty="0"/>
              <a:t>Households with only children are composed only of persons age 17 or under, including unaccompanied children, adolescent parents and their children, adolescent siblings, pregnant women under 18 years old, or other household configurations composed only of children</a:t>
            </a:r>
            <a:endParaRPr lang="en-US" sz="2400" dirty="0"/>
          </a:p>
          <a:p>
            <a:endParaRPr lang="en-US" dirty="0"/>
          </a:p>
        </p:txBody>
      </p:sp>
    </p:spTree>
    <p:extLst>
      <p:ext uri="{BB962C8B-B14F-4D97-AF65-F5344CB8AC3E}">
        <p14:creationId xmlns:p14="http://schemas.microsoft.com/office/powerpoint/2010/main" val="11498072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 Key Definitions </a:t>
            </a:r>
            <a:r>
              <a:rPr lang="en-US" dirty="0" smtClean="0"/>
              <a:t> - Operating Year</a:t>
            </a:r>
            <a:endParaRPr lang="en-US" dirty="0"/>
          </a:p>
        </p:txBody>
      </p:sp>
      <p:sp>
        <p:nvSpPr>
          <p:cNvPr id="3" name="Content Placeholder 2"/>
          <p:cNvSpPr>
            <a:spLocks noGrp="1"/>
          </p:cNvSpPr>
          <p:nvPr>
            <p:ph idx="1"/>
          </p:nvPr>
        </p:nvSpPr>
        <p:spPr>
          <a:xfrm>
            <a:off x="0" y="1447800"/>
            <a:ext cx="9296400" cy="4495800"/>
          </a:xfrm>
        </p:spPr>
        <p:txBody>
          <a:bodyPr/>
          <a:lstStyle/>
          <a:p>
            <a:pPr lvl="1">
              <a:lnSpc>
                <a:spcPct val="90000"/>
              </a:lnSpc>
            </a:pPr>
            <a:r>
              <a:rPr lang="en-US" sz="2400" dirty="0" smtClean="0"/>
              <a:t>For </a:t>
            </a:r>
            <a:r>
              <a:rPr lang="en-US" sz="2400" dirty="0"/>
              <a:t>SHP programs, the operating year is the 12-month period beginning on the Operating Start Date.</a:t>
            </a:r>
          </a:p>
          <a:p>
            <a:pPr lvl="1">
              <a:lnSpc>
                <a:spcPct val="90000"/>
              </a:lnSpc>
            </a:pPr>
            <a:r>
              <a:rPr lang="en-US" sz="2400" dirty="0"/>
              <a:t>For new grants without funds for acquisition, construction or rehabilitation, the operating start date is the first day of the month in which the grantee or sponsor begins incurring eligible costs. The date is set by the grantee at the time of first draw down from LOCCS. </a:t>
            </a:r>
          </a:p>
          <a:p>
            <a:pPr lvl="1">
              <a:lnSpc>
                <a:spcPct val="90000"/>
              </a:lnSpc>
            </a:pPr>
            <a:r>
              <a:rPr lang="en-US" sz="2400" dirty="0" smtClean="0"/>
              <a:t>The </a:t>
            </a:r>
            <a:r>
              <a:rPr lang="en-US" sz="2400" dirty="0"/>
              <a:t>operating year start and end dates entered into the APR should correspond with the operating start and end dates entered into LOCCS</a:t>
            </a:r>
          </a:p>
          <a:p>
            <a:endParaRPr lang="en-US" dirty="0"/>
          </a:p>
        </p:txBody>
      </p:sp>
    </p:spTree>
    <p:extLst>
      <p:ext uri="{BB962C8B-B14F-4D97-AF65-F5344CB8AC3E}">
        <p14:creationId xmlns:p14="http://schemas.microsoft.com/office/powerpoint/2010/main" val="19399933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APR Highlights – Pre-APR Checklist - Leavers</a:t>
            </a:r>
            <a:endParaRPr lang="en-US" dirty="0"/>
          </a:p>
        </p:txBody>
      </p:sp>
      <p:sp>
        <p:nvSpPr>
          <p:cNvPr id="3" name="Content Placeholder 2"/>
          <p:cNvSpPr>
            <a:spLocks noGrp="1"/>
          </p:cNvSpPr>
          <p:nvPr>
            <p:ph idx="1"/>
          </p:nvPr>
        </p:nvSpPr>
        <p:spPr>
          <a:xfrm>
            <a:off x="0" y="914400"/>
            <a:ext cx="9144000" cy="4495800"/>
          </a:xfrm>
        </p:spPr>
        <p:txBody>
          <a:bodyPr/>
          <a:lstStyle/>
          <a:p>
            <a:r>
              <a:rPr lang="en-US" sz="2800" b="1" dirty="0"/>
              <a:t>Prior </a:t>
            </a:r>
            <a:r>
              <a:rPr lang="en-US" sz="2800" dirty="0"/>
              <a:t>to working on APR, </a:t>
            </a:r>
            <a:r>
              <a:rPr lang="en-US" sz="2800" dirty="0" smtClean="0"/>
              <a:t>gather following info from Pre-APR checklist:</a:t>
            </a:r>
            <a:r>
              <a:rPr lang="en-US" sz="2800" dirty="0"/>
              <a:t> </a:t>
            </a:r>
            <a:r>
              <a:rPr lang="en-US" dirty="0"/>
              <a:t> </a:t>
            </a:r>
            <a:endParaRPr lang="en-US" dirty="0" smtClean="0"/>
          </a:p>
          <a:p>
            <a:pPr>
              <a:lnSpc>
                <a:spcPct val="80000"/>
              </a:lnSpc>
            </a:pPr>
            <a:r>
              <a:rPr lang="en-US" sz="2800" b="1" dirty="0" smtClean="0"/>
              <a:t>Leavers</a:t>
            </a:r>
          </a:p>
          <a:p>
            <a:pPr>
              <a:lnSpc>
                <a:spcPct val="80000"/>
              </a:lnSpc>
            </a:pPr>
            <a:r>
              <a:rPr lang="en-US" dirty="0" smtClean="0"/>
              <a:t>Number of:</a:t>
            </a:r>
          </a:p>
          <a:p>
            <a:pPr marL="863600" lvl="1" indent="-457200">
              <a:lnSpc>
                <a:spcPct val="80000"/>
              </a:lnSpc>
              <a:buFont typeface="+mj-lt"/>
              <a:buAutoNum type="arabicPeriod"/>
            </a:pPr>
            <a:r>
              <a:rPr lang="en-US" sz="2400" dirty="0" smtClean="0"/>
              <a:t> Adult Leavers without Children:</a:t>
            </a:r>
          </a:p>
          <a:p>
            <a:pPr marL="863600" lvl="1" indent="-457200">
              <a:lnSpc>
                <a:spcPct val="80000"/>
              </a:lnSpc>
              <a:buFont typeface="+mj-lt"/>
              <a:buAutoNum type="arabicPeriod"/>
            </a:pPr>
            <a:r>
              <a:rPr lang="en-US" sz="2400" dirty="0" smtClean="0"/>
              <a:t> Adult </a:t>
            </a:r>
            <a:r>
              <a:rPr lang="en-US" sz="2400" dirty="0"/>
              <a:t>Leavers with </a:t>
            </a:r>
            <a:r>
              <a:rPr lang="en-US" sz="2400" dirty="0" smtClean="0"/>
              <a:t>Children:</a:t>
            </a:r>
            <a:r>
              <a:rPr lang="en-US" sz="2400" dirty="0"/>
              <a:t> </a:t>
            </a:r>
          </a:p>
          <a:p>
            <a:pPr marL="863600" lvl="1" indent="-457200">
              <a:lnSpc>
                <a:spcPct val="80000"/>
              </a:lnSpc>
              <a:buFont typeface="+mj-lt"/>
              <a:buAutoNum type="arabicPeriod"/>
            </a:pPr>
            <a:r>
              <a:rPr lang="en-US" sz="2400" dirty="0" smtClean="0"/>
              <a:t> Children Leavers:</a:t>
            </a:r>
            <a:endParaRPr lang="en-US" sz="2400" dirty="0"/>
          </a:p>
          <a:p>
            <a:pPr marL="863600" lvl="1" indent="-457200">
              <a:lnSpc>
                <a:spcPct val="80000"/>
              </a:lnSpc>
              <a:buFont typeface="+mj-lt"/>
              <a:buAutoNum type="arabicPeriod"/>
            </a:pPr>
            <a:r>
              <a:rPr lang="en-US" sz="2400" dirty="0"/>
              <a:t> </a:t>
            </a:r>
            <a:r>
              <a:rPr lang="en-US" sz="2400" dirty="0" smtClean="0"/>
              <a:t>Total Adults Leavers: </a:t>
            </a:r>
            <a:endParaRPr lang="en-US" sz="2400" dirty="0"/>
          </a:p>
          <a:p>
            <a:pPr marL="863600" lvl="1" indent="-457200">
              <a:lnSpc>
                <a:spcPct val="80000"/>
              </a:lnSpc>
              <a:buFont typeface="+mj-lt"/>
              <a:buAutoNum type="arabicPeriod"/>
            </a:pPr>
            <a:r>
              <a:rPr lang="en-US" sz="2400" dirty="0" smtClean="0"/>
              <a:t> Total Leavers:</a:t>
            </a:r>
            <a:endParaRPr lang="en-US" sz="2400" dirty="0"/>
          </a:p>
        </p:txBody>
      </p:sp>
    </p:spTree>
    <p:extLst>
      <p:ext uri="{BB962C8B-B14F-4D97-AF65-F5344CB8AC3E}">
        <p14:creationId xmlns:p14="http://schemas.microsoft.com/office/powerpoint/2010/main" val="15062684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Highlights – Pre-APR </a:t>
            </a:r>
            <a:r>
              <a:rPr lang="en-US" dirty="0" smtClean="0"/>
              <a:t>Checklist - Stayers</a:t>
            </a:r>
            <a:endParaRPr lang="en-US" dirty="0"/>
          </a:p>
        </p:txBody>
      </p:sp>
      <p:sp>
        <p:nvSpPr>
          <p:cNvPr id="3" name="Content Placeholder 2"/>
          <p:cNvSpPr>
            <a:spLocks noGrp="1"/>
          </p:cNvSpPr>
          <p:nvPr>
            <p:ph idx="1"/>
          </p:nvPr>
        </p:nvSpPr>
        <p:spPr>
          <a:xfrm>
            <a:off x="0" y="1066800"/>
            <a:ext cx="8991600" cy="4648200"/>
          </a:xfrm>
        </p:spPr>
        <p:txBody>
          <a:bodyPr/>
          <a:lstStyle/>
          <a:p>
            <a:pPr>
              <a:lnSpc>
                <a:spcPct val="80000"/>
              </a:lnSpc>
            </a:pPr>
            <a:r>
              <a:rPr lang="en-US" sz="2800" b="1" dirty="0"/>
              <a:t>Prior</a:t>
            </a:r>
            <a:r>
              <a:rPr lang="en-US" sz="2800" dirty="0"/>
              <a:t> to working on APR, gather following info </a:t>
            </a:r>
            <a:endParaRPr lang="en-US" sz="2800" dirty="0" smtClean="0"/>
          </a:p>
          <a:p>
            <a:pPr>
              <a:lnSpc>
                <a:spcPct val="80000"/>
              </a:lnSpc>
            </a:pPr>
            <a:r>
              <a:rPr lang="en-US" sz="2800" dirty="0" smtClean="0"/>
              <a:t>from </a:t>
            </a:r>
            <a:r>
              <a:rPr lang="en-US" sz="2800" dirty="0"/>
              <a:t>Pre-APR checklist: </a:t>
            </a:r>
            <a:endParaRPr lang="en-US" sz="2800" dirty="0" smtClean="0"/>
          </a:p>
          <a:p>
            <a:pPr>
              <a:lnSpc>
                <a:spcPct val="80000"/>
              </a:lnSpc>
            </a:pPr>
            <a:r>
              <a:rPr lang="en-US" sz="2800" b="1" dirty="0" smtClean="0"/>
              <a:t>Stayers</a:t>
            </a:r>
          </a:p>
          <a:p>
            <a:pPr>
              <a:lnSpc>
                <a:spcPct val="80000"/>
              </a:lnSpc>
            </a:pPr>
            <a:r>
              <a:rPr lang="en-US" dirty="0" smtClean="0"/>
              <a:t>Number of:</a:t>
            </a:r>
            <a:endParaRPr lang="en-US" dirty="0"/>
          </a:p>
          <a:p>
            <a:pPr>
              <a:lnSpc>
                <a:spcPct val="80000"/>
              </a:lnSpc>
            </a:pPr>
            <a:r>
              <a:rPr lang="en-US" dirty="0">
                <a:solidFill>
                  <a:srgbClr val="000000"/>
                </a:solidFill>
              </a:rPr>
              <a:t>6</a:t>
            </a:r>
            <a:r>
              <a:rPr lang="en-US" dirty="0" smtClean="0">
                <a:solidFill>
                  <a:srgbClr val="000000"/>
                </a:solidFill>
              </a:rPr>
              <a:t>.  </a:t>
            </a:r>
            <a:r>
              <a:rPr lang="en-US" dirty="0" smtClean="0">
                <a:solidFill>
                  <a:schemeClr val="tx1"/>
                </a:solidFill>
              </a:rPr>
              <a:t>Adult </a:t>
            </a:r>
            <a:r>
              <a:rPr lang="en-US" dirty="0">
                <a:solidFill>
                  <a:schemeClr val="tx1"/>
                </a:solidFill>
              </a:rPr>
              <a:t>Stayers without Children</a:t>
            </a:r>
          </a:p>
          <a:p>
            <a:pPr>
              <a:lnSpc>
                <a:spcPct val="80000"/>
              </a:lnSpc>
            </a:pPr>
            <a:r>
              <a:rPr lang="en-US" dirty="0">
                <a:solidFill>
                  <a:schemeClr val="tx1"/>
                </a:solidFill>
              </a:rPr>
              <a:t>7</a:t>
            </a:r>
            <a:r>
              <a:rPr lang="en-US" dirty="0" smtClean="0">
                <a:solidFill>
                  <a:schemeClr val="tx1"/>
                </a:solidFill>
              </a:rPr>
              <a:t>.  Adult </a:t>
            </a:r>
            <a:r>
              <a:rPr lang="en-US" dirty="0">
                <a:solidFill>
                  <a:schemeClr val="tx1"/>
                </a:solidFill>
              </a:rPr>
              <a:t>Stayers with Children</a:t>
            </a:r>
          </a:p>
          <a:p>
            <a:pPr>
              <a:lnSpc>
                <a:spcPct val="80000"/>
              </a:lnSpc>
            </a:pPr>
            <a:r>
              <a:rPr lang="en-US" dirty="0">
                <a:solidFill>
                  <a:schemeClr val="tx1"/>
                </a:solidFill>
              </a:rPr>
              <a:t>8</a:t>
            </a:r>
            <a:r>
              <a:rPr lang="en-US" dirty="0" smtClean="0">
                <a:solidFill>
                  <a:schemeClr val="tx1"/>
                </a:solidFill>
              </a:rPr>
              <a:t>.  Children </a:t>
            </a:r>
            <a:r>
              <a:rPr lang="en-US" dirty="0">
                <a:solidFill>
                  <a:schemeClr val="tx1"/>
                </a:solidFill>
              </a:rPr>
              <a:t>Stayers</a:t>
            </a:r>
          </a:p>
          <a:p>
            <a:pPr>
              <a:lnSpc>
                <a:spcPct val="80000"/>
              </a:lnSpc>
            </a:pPr>
            <a:r>
              <a:rPr lang="en-US" dirty="0">
                <a:solidFill>
                  <a:schemeClr val="tx1"/>
                </a:solidFill>
              </a:rPr>
              <a:t>9</a:t>
            </a:r>
            <a:r>
              <a:rPr lang="en-US" dirty="0" smtClean="0">
                <a:solidFill>
                  <a:schemeClr val="tx1"/>
                </a:solidFill>
              </a:rPr>
              <a:t>.  Adult </a:t>
            </a:r>
            <a:r>
              <a:rPr lang="en-US" dirty="0">
                <a:solidFill>
                  <a:schemeClr val="tx1"/>
                </a:solidFill>
              </a:rPr>
              <a:t>Stayers (6+7)</a:t>
            </a:r>
          </a:p>
          <a:p>
            <a:pPr>
              <a:lnSpc>
                <a:spcPct val="80000"/>
              </a:lnSpc>
            </a:pPr>
            <a:r>
              <a:rPr lang="en-US" dirty="0">
                <a:solidFill>
                  <a:schemeClr val="tx1"/>
                </a:solidFill>
              </a:rPr>
              <a:t>10</a:t>
            </a:r>
            <a:r>
              <a:rPr lang="en-US" dirty="0" smtClean="0">
                <a:solidFill>
                  <a:schemeClr val="tx1"/>
                </a:solidFill>
              </a:rPr>
              <a:t>. Total </a:t>
            </a:r>
            <a:r>
              <a:rPr lang="en-US" dirty="0">
                <a:solidFill>
                  <a:schemeClr val="tx1"/>
                </a:solidFill>
              </a:rPr>
              <a:t>Stayers (8+9)</a:t>
            </a:r>
          </a:p>
          <a:p>
            <a:endParaRPr lang="en-US" dirty="0"/>
          </a:p>
        </p:txBody>
      </p:sp>
    </p:spTree>
    <p:extLst>
      <p:ext uri="{BB962C8B-B14F-4D97-AF65-F5344CB8AC3E}">
        <p14:creationId xmlns:p14="http://schemas.microsoft.com/office/powerpoint/2010/main" val="36499753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Highlights </a:t>
            </a:r>
            <a:r>
              <a:rPr lang="en-US" dirty="0" smtClean="0"/>
              <a:t>–Who are you reporting on?</a:t>
            </a:r>
            <a:endParaRPr lang="en-US" dirty="0"/>
          </a:p>
        </p:txBody>
      </p:sp>
      <p:sp>
        <p:nvSpPr>
          <p:cNvPr id="3" name="Content Placeholder 2"/>
          <p:cNvSpPr>
            <a:spLocks noGrp="1"/>
          </p:cNvSpPr>
          <p:nvPr>
            <p:ph idx="1"/>
          </p:nvPr>
        </p:nvSpPr>
        <p:spPr/>
        <p:txBody>
          <a:bodyPr/>
          <a:lstStyle/>
          <a:p>
            <a:r>
              <a:rPr lang="en-US" dirty="0"/>
              <a:t>For questions related to all persons, the column “With Children and Adults” must include all persons in family </a:t>
            </a:r>
            <a:r>
              <a:rPr lang="en-US" dirty="0" smtClean="0"/>
              <a:t>households</a:t>
            </a:r>
            <a:endParaRPr lang="en-US" dirty="0"/>
          </a:p>
          <a:p>
            <a:r>
              <a:rPr lang="en-US" dirty="0"/>
              <a:t>Q15 (Age) question related to all persons served but adults and children are on different tables</a:t>
            </a:r>
          </a:p>
          <a:p>
            <a:r>
              <a:rPr lang="en-US" dirty="0"/>
              <a:t>Q16-Q20 questions related to all persons served</a:t>
            </a:r>
          </a:p>
          <a:p>
            <a:r>
              <a:rPr lang="en-US" dirty="0"/>
              <a:t>Q21 (Vets) question refers to Adults only</a:t>
            </a:r>
          </a:p>
          <a:p>
            <a:r>
              <a:rPr lang="en-US" dirty="0"/>
              <a:t> </a:t>
            </a:r>
          </a:p>
        </p:txBody>
      </p:sp>
    </p:spTree>
    <p:extLst>
      <p:ext uri="{BB962C8B-B14F-4D97-AF65-F5344CB8AC3E}">
        <p14:creationId xmlns:p14="http://schemas.microsoft.com/office/powerpoint/2010/main" val="2368450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 Highlights –Who are you reporting on?</a:t>
            </a:r>
          </a:p>
        </p:txBody>
      </p:sp>
      <p:sp>
        <p:nvSpPr>
          <p:cNvPr id="3" name="Content Placeholder 2"/>
          <p:cNvSpPr>
            <a:spLocks noGrp="1"/>
          </p:cNvSpPr>
          <p:nvPr>
            <p:ph idx="1"/>
          </p:nvPr>
        </p:nvSpPr>
        <p:spPr/>
        <p:txBody>
          <a:bodyPr/>
          <a:lstStyle/>
          <a:p>
            <a:r>
              <a:rPr lang="en-US" dirty="0"/>
              <a:t>Q22, 25-26 questions related to all persons served but leavers and stayers are on different tables.</a:t>
            </a:r>
          </a:p>
          <a:p>
            <a:r>
              <a:rPr lang="en-US" dirty="0"/>
              <a:t>Q23 (Cash Income) question related to Adults only but leavers and stayers are on different tables.</a:t>
            </a:r>
          </a:p>
          <a:p>
            <a:r>
              <a:rPr lang="en-US" dirty="0"/>
              <a:t>Q27 (Length of Stay) question related to all persons served</a:t>
            </a:r>
          </a:p>
          <a:p>
            <a:r>
              <a:rPr lang="en-US" dirty="0"/>
              <a:t>Q29 (Destination) question related to all persons exiting based on length of stay</a:t>
            </a:r>
          </a:p>
          <a:p>
            <a:endParaRPr lang="en-US" dirty="0"/>
          </a:p>
        </p:txBody>
      </p:sp>
    </p:spTree>
    <p:extLst>
      <p:ext uri="{BB962C8B-B14F-4D97-AF65-F5344CB8AC3E}">
        <p14:creationId xmlns:p14="http://schemas.microsoft.com/office/powerpoint/2010/main" val="35719653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APR Submission Deadline</a:t>
            </a:r>
            <a:endParaRPr lang="en-US" dirty="0"/>
          </a:p>
        </p:txBody>
      </p:sp>
      <p:sp>
        <p:nvSpPr>
          <p:cNvPr id="3" name="Content Placeholder 2"/>
          <p:cNvSpPr>
            <a:spLocks noGrp="1"/>
          </p:cNvSpPr>
          <p:nvPr>
            <p:ph idx="1"/>
          </p:nvPr>
        </p:nvSpPr>
        <p:spPr>
          <a:xfrm>
            <a:off x="457200" y="762000"/>
            <a:ext cx="8382000" cy="5257800"/>
          </a:xfrm>
        </p:spPr>
        <p:txBody>
          <a:bodyPr/>
          <a:lstStyle/>
          <a:p>
            <a:pPr marL="342900" indent="-342900" eaLnBrk="1" hangingPunct="1">
              <a:spcAft>
                <a:spcPct val="10000"/>
              </a:spcAft>
              <a:buFont typeface="Wingdings 2" pitchFamily="18" charset="2"/>
              <a:buChar char=""/>
            </a:pPr>
            <a:endParaRPr lang="en-US" dirty="0" smtClean="0"/>
          </a:p>
          <a:p>
            <a:pPr marL="342900" indent="-342900" eaLnBrk="1" hangingPunct="1">
              <a:spcAft>
                <a:spcPct val="10000"/>
              </a:spcAft>
              <a:buClr>
                <a:srgbClr val="B20524"/>
              </a:buClr>
              <a:buFont typeface="Wingdings 2" pitchFamily="18" charset="2"/>
              <a:buChar char=""/>
            </a:pPr>
            <a:r>
              <a:rPr lang="en-US" sz="2800" dirty="0" smtClean="0"/>
              <a:t>APRs </a:t>
            </a:r>
            <a:r>
              <a:rPr lang="en-US" sz="2800" dirty="0"/>
              <a:t>are to be completed and submitted within </a:t>
            </a:r>
            <a:r>
              <a:rPr lang="en-US" sz="2800" b="1" u="sng" dirty="0"/>
              <a:t>90 days</a:t>
            </a:r>
            <a:r>
              <a:rPr lang="en-US" sz="2800" dirty="0"/>
              <a:t> of the end of your HUD program</a:t>
            </a:r>
            <a:r>
              <a:rPr lang="en-US" altLang="en-US" sz="2800" dirty="0"/>
              <a:t>’</a:t>
            </a:r>
            <a:r>
              <a:rPr lang="en-US" sz="2800" dirty="0"/>
              <a:t>s operating year by the following program types:</a:t>
            </a:r>
          </a:p>
          <a:p>
            <a:pPr marL="342900" indent="-342900" eaLnBrk="1" hangingPunct="1">
              <a:spcAft>
                <a:spcPct val="10000"/>
              </a:spcAft>
              <a:buClr>
                <a:srgbClr val="B20524"/>
              </a:buClr>
            </a:pPr>
            <a:r>
              <a:rPr lang="en-US" sz="2800" u="sng" dirty="0" smtClean="0"/>
              <a:t>Failure </a:t>
            </a:r>
            <a:r>
              <a:rPr lang="en-US" sz="2800" u="sng" dirty="0"/>
              <a:t>to submit</a:t>
            </a:r>
            <a:r>
              <a:rPr lang="en-US" sz="2800" dirty="0"/>
              <a:t> APR within 110 days of end of operating year </a:t>
            </a:r>
            <a:r>
              <a:rPr lang="en-US" sz="2800" u="sng" dirty="0"/>
              <a:t>will stop drawdowns</a:t>
            </a:r>
            <a:r>
              <a:rPr lang="en-US" sz="2800" dirty="0"/>
              <a:t> from </a:t>
            </a:r>
            <a:r>
              <a:rPr lang="en-US" sz="2800" dirty="0" smtClean="0"/>
              <a:t>LOCCS</a:t>
            </a:r>
          </a:p>
          <a:p>
            <a:pPr marL="342900" indent="-342900" eaLnBrk="1" hangingPunct="1">
              <a:spcAft>
                <a:spcPct val="10000"/>
              </a:spcAft>
              <a:buClr>
                <a:srgbClr val="B20524"/>
              </a:buClr>
            </a:pPr>
            <a:r>
              <a:rPr lang="en-US" sz="2800" dirty="0" smtClean="0"/>
              <a:t>No time limit on submitting corrected APR</a:t>
            </a:r>
            <a:endParaRPr lang="en-US" sz="2800" dirty="0"/>
          </a:p>
          <a:p>
            <a:endParaRPr lang="en-US" dirty="0" smtClean="0"/>
          </a:p>
          <a:p>
            <a:endParaRPr lang="en-US" dirty="0"/>
          </a:p>
        </p:txBody>
      </p:sp>
    </p:spTree>
    <p:extLst>
      <p:ext uri="{BB962C8B-B14F-4D97-AF65-F5344CB8AC3E}">
        <p14:creationId xmlns:p14="http://schemas.microsoft.com/office/powerpoint/2010/main" val="38282946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p:cNvSpPr>
            <a:spLocks noGrp="1" noChangeArrowheads="1"/>
          </p:cNvSpPr>
          <p:nvPr>
            <p:ph idx="1"/>
          </p:nvPr>
        </p:nvSpPr>
        <p:spPr>
          <a:xfrm>
            <a:off x="457200" y="1066800"/>
            <a:ext cx="7772400" cy="4724400"/>
          </a:xfrm>
        </p:spPr>
        <p:txBody>
          <a:bodyPr>
            <a:normAutofit/>
          </a:bodyPr>
          <a:lstStyle/>
          <a:p>
            <a:pPr marL="342900" indent="-342900">
              <a:lnSpc>
                <a:spcPct val="90000"/>
              </a:lnSpc>
              <a:defRPr/>
            </a:pPr>
            <a:r>
              <a:rPr lang="en-US" dirty="0" smtClean="0"/>
              <a:t>Final APR</a:t>
            </a:r>
          </a:p>
          <a:p>
            <a:pPr lvl="1">
              <a:defRPr/>
            </a:pPr>
            <a:r>
              <a:rPr lang="en-US" dirty="0" smtClean="0"/>
              <a:t>An APR is a final APR if it is covering the last operating year of your grant or your grant was for only a one-year term. 	</a:t>
            </a:r>
          </a:p>
          <a:p>
            <a:pPr>
              <a:defRPr/>
            </a:pPr>
            <a:r>
              <a:rPr lang="en-US" dirty="0" smtClean="0"/>
              <a:t>Amended APR</a:t>
            </a:r>
          </a:p>
          <a:p>
            <a:pPr lvl="1">
              <a:defRPr/>
            </a:pPr>
            <a:r>
              <a:rPr lang="en-US" dirty="0" smtClean="0"/>
              <a:t>To submit a corrected or amended APR, you must first submit a question requesting the ability to amend your APR via the Virtual Help Desk at www.hudhre.info/apr. If HUD approves this request, you will be able submit a corrected or amended APR</a:t>
            </a:r>
            <a:r>
              <a:rPr lang="en-US" sz="1600" dirty="0" smtClean="0"/>
              <a:t>. 	</a:t>
            </a:r>
          </a:p>
          <a:p>
            <a:pPr marL="742950" lvl="1" indent="-285750" eaLnBrk="1" hangingPunct="1">
              <a:lnSpc>
                <a:spcPct val="90000"/>
              </a:lnSpc>
              <a:buFont typeface="Wingdings" pitchFamily="2" charset="2"/>
              <a:buNone/>
              <a:defRPr/>
            </a:pPr>
            <a:endParaRPr lang="en-US" dirty="0" smtClean="0"/>
          </a:p>
          <a:p>
            <a:pPr marL="742950" lvl="1" indent="-285750" eaLnBrk="1" hangingPunct="1">
              <a:lnSpc>
                <a:spcPct val="90000"/>
              </a:lnSpc>
              <a:buFont typeface="Wingdings" pitchFamily="2" charset="2"/>
              <a:buNone/>
              <a:defRPr/>
            </a:pPr>
            <a:endParaRPr lang="en-US" sz="1800" dirty="0" smtClean="0"/>
          </a:p>
          <a:p>
            <a:pPr marL="742950" lvl="1" indent="-285750" eaLnBrk="1" hangingPunct="1">
              <a:lnSpc>
                <a:spcPct val="90000"/>
              </a:lnSpc>
              <a:defRPr/>
            </a:pPr>
            <a:endParaRPr lang="en-US" sz="1800" dirty="0" smtClean="0"/>
          </a:p>
        </p:txBody>
      </p:sp>
      <p:sp>
        <p:nvSpPr>
          <p:cNvPr id="21506" name="Rectangle 2"/>
          <p:cNvSpPr>
            <a:spLocks noGrp="1" noChangeArrowheads="1"/>
          </p:cNvSpPr>
          <p:nvPr>
            <p:ph type="title"/>
          </p:nvPr>
        </p:nvSpPr>
        <p:spPr>
          <a:xfrm>
            <a:off x="333375" y="196850"/>
            <a:ext cx="8355013" cy="538163"/>
          </a:xfrm>
        </p:spPr>
        <p:txBody>
          <a:bodyPr>
            <a:normAutofit/>
          </a:bodyPr>
          <a:lstStyle/>
          <a:p>
            <a:pPr eaLnBrk="1" hangingPunct="1"/>
            <a:r>
              <a:rPr lang="en-US" b="1" smtClean="0"/>
              <a:t>Other Key Definitions</a:t>
            </a:r>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14400"/>
            <a:ext cx="8839200" cy="5029200"/>
          </a:xfrm>
        </p:spPr>
        <p:txBody>
          <a:bodyPr>
            <a:noAutofit/>
          </a:bodyPr>
          <a:lstStyle/>
          <a:p>
            <a:pPr>
              <a:spcAft>
                <a:spcPts val="0"/>
              </a:spcAft>
              <a:buClr>
                <a:srgbClr val="B20524"/>
              </a:buClr>
            </a:pPr>
            <a:r>
              <a:rPr lang="en-US" dirty="0" smtClean="0"/>
              <a:t>Target Population from Application is Being Served</a:t>
            </a:r>
          </a:p>
          <a:p>
            <a:pPr>
              <a:spcBef>
                <a:spcPts val="0"/>
              </a:spcBef>
              <a:spcAft>
                <a:spcPts val="0"/>
              </a:spcAft>
              <a:buClr>
                <a:srgbClr val="B20524"/>
              </a:buClr>
            </a:pPr>
            <a:r>
              <a:rPr lang="en-US" dirty="0" smtClean="0"/>
              <a:t>Number of People Served is consistent with the application</a:t>
            </a:r>
          </a:p>
          <a:p>
            <a:pPr>
              <a:spcAft>
                <a:spcPts val="0"/>
              </a:spcAft>
              <a:buClr>
                <a:srgbClr val="B20524"/>
              </a:buClr>
            </a:pPr>
            <a:r>
              <a:rPr lang="en-US" dirty="0" smtClean="0"/>
              <a:t>Participants are Eligible</a:t>
            </a:r>
          </a:p>
          <a:p>
            <a:pPr lvl="1">
              <a:spcAft>
                <a:spcPts val="0"/>
              </a:spcAft>
            </a:pPr>
            <a:r>
              <a:rPr lang="en-US" sz="1800" dirty="0" smtClean="0"/>
              <a:t>Homeless from streets shelters or transitional housing for homeless people</a:t>
            </a:r>
          </a:p>
          <a:p>
            <a:pPr lvl="1">
              <a:spcAft>
                <a:spcPts val="0"/>
              </a:spcAft>
            </a:pPr>
            <a:r>
              <a:rPr lang="en-US" sz="1800" dirty="0" smtClean="0"/>
              <a:t>Disabled where applicable</a:t>
            </a:r>
          </a:p>
          <a:p>
            <a:pPr>
              <a:spcAft>
                <a:spcPts val="0"/>
              </a:spcAft>
              <a:buClr>
                <a:srgbClr val="B20524"/>
              </a:buClr>
            </a:pPr>
            <a:r>
              <a:rPr lang="en-US" dirty="0" smtClean="0"/>
              <a:t>Ongoing Assessments of Service Needs are conducted at least annually</a:t>
            </a:r>
          </a:p>
          <a:p>
            <a:pPr>
              <a:spcAft>
                <a:spcPts val="0"/>
              </a:spcAft>
              <a:buClr>
                <a:srgbClr val="B20524"/>
              </a:buClr>
            </a:pPr>
            <a:r>
              <a:rPr lang="en-US" dirty="0" smtClean="0"/>
              <a:t>Children are Enrolled in School – Staff who is Educational Liaison</a:t>
            </a:r>
          </a:p>
          <a:p>
            <a:pPr>
              <a:spcAft>
                <a:spcPts val="0"/>
              </a:spcAft>
              <a:buClr>
                <a:srgbClr val="B20524"/>
              </a:buClr>
            </a:pPr>
            <a:r>
              <a:rPr lang="en-US" dirty="0" smtClean="0"/>
              <a:t>Rent is calculated correctly</a:t>
            </a:r>
          </a:p>
          <a:p>
            <a:pPr lvl="1">
              <a:spcAft>
                <a:spcPts val="0"/>
              </a:spcAft>
            </a:pPr>
            <a:r>
              <a:rPr lang="en-US" sz="1800" dirty="0" smtClean="0"/>
              <a:t>Income is re-examined annually</a:t>
            </a:r>
          </a:p>
        </p:txBody>
      </p:sp>
      <p:sp>
        <p:nvSpPr>
          <p:cNvPr id="4" name="Title 3"/>
          <p:cNvSpPr>
            <a:spLocks noGrp="1"/>
          </p:cNvSpPr>
          <p:nvPr>
            <p:ph type="title"/>
          </p:nvPr>
        </p:nvSpPr>
        <p:spPr/>
        <p:txBody>
          <a:bodyPr>
            <a:normAutofit/>
          </a:bodyPr>
          <a:lstStyle/>
          <a:p>
            <a:r>
              <a:rPr lang="en-US" dirty="0" smtClean="0"/>
              <a:t>HUD Program Priorities – Important for Monitoring</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65760" lvl="1" indent="-256032">
              <a:spcBef>
                <a:spcPts val="400"/>
              </a:spcBef>
              <a:spcAft>
                <a:spcPts val="0"/>
              </a:spcAft>
              <a:buSzPct val="68000"/>
            </a:pPr>
            <a:r>
              <a:rPr lang="en-US" sz="2600" dirty="0" smtClean="0">
                <a:solidFill>
                  <a:srgbClr val="B20524"/>
                </a:solidFill>
              </a:rPr>
              <a:t>Terminations follow a protocol that guarantees rights of participants to due process</a:t>
            </a:r>
          </a:p>
          <a:p>
            <a:pPr marL="365760" lvl="1" indent="-256032">
              <a:spcBef>
                <a:spcPts val="400"/>
              </a:spcBef>
              <a:spcAft>
                <a:spcPts val="0"/>
              </a:spcAft>
              <a:buSzPct val="68000"/>
            </a:pPr>
            <a:r>
              <a:rPr lang="en-US" sz="2600" dirty="0" smtClean="0">
                <a:solidFill>
                  <a:srgbClr val="B20524"/>
                </a:solidFill>
              </a:rPr>
              <a:t>Non-discrimination in all activities</a:t>
            </a:r>
          </a:p>
          <a:p>
            <a:pPr marL="365760" lvl="1" indent="-256032">
              <a:spcBef>
                <a:spcPts val="400"/>
              </a:spcBef>
              <a:spcAft>
                <a:spcPts val="0"/>
              </a:spcAft>
              <a:buSzPct val="68000"/>
            </a:pPr>
            <a:r>
              <a:rPr lang="en-US" sz="2600" dirty="0" smtClean="0">
                <a:solidFill>
                  <a:srgbClr val="B20524"/>
                </a:solidFill>
              </a:rPr>
              <a:t>Procedures to provide information on handicapped accessible services and serve people with Limited English Proficiency (LEP)</a:t>
            </a:r>
          </a:p>
          <a:p>
            <a:pPr marL="365760" lvl="1" indent="-256032">
              <a:spcBef>
                <a:spcPts val="400"/>
              </a:spcBef>
              <a:spcAft>
                <a:spcPts val="0"/>
              </a:spcAft>
              <a:buSzPct val="68000"/>
            </a:pPr>
            <a:r>
              <a:rPr lang="en-US" sz="2600" dirty="0" smtClean="0">
                <a:solidFill>
                  <a:srgbClr val="B20524"/>
                </a:solidFill>
              </a:rPr>
              <a:t>Homeless or formerly homeless people participate in the program’s policy-making process</a:t>
            </a:r>
          </a:p>
          <a:p>
            <a:pPr lvl="1"/>
            <a:r>
              <a:rPr lang="en-US" sz="2400" dirty="0" smtClean="0"/>
              <a:t>For example, member of the Board of Directors</a:t>
            </a:r>
            <a:endParaRPr lang="en-US" sz="2400" dirty="0"/>
          </a:p>
        </p:txBody>
      </p:sp>
      <p:sp>
        <p:nvSpPr>
          <p:cNvPr id="4" name="Title 3"/>
          <p:cNvSpPr>
            <a:spLocks noGrp="1"/>
          </p:cNvSpPr>
          <p:nvPr>
            <p:ph type="title"/>
          </p:nvPr>
        </p:nvSpPr>
        <p:spPr/>
        <p:txBody>
          <a:bodyPr>
            <a:normAutofit/>
          </a:bodyPr>
          <a:lstStyle/>
          <a:p>
            <a:r>
              <a:rPr lang="en-US" sz="2700" dirty="0" smtClean="0"/>
              <a:t>HUD Program Priorities – Important for Monitoring - 2</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BOS </a:t>
            </a:r>
            <a:r>
              <a:rPr lang="en-US" sz="3200" dirty="0" smtClean="0"/>
              <a:t>Subcommittees</a:t>
            </a:r>
            <a:endParaRPr lang="en-US" sz="3200" dirty="0"/>
          </a:p>
        </p:txBody>
      </p:sp>
      <p:sp>
        <p:nvSpPr>
          <p:cNvPr id="3" name="Content Placeholder 2"/>
          <p:cNvSpPr>
            <a:spLocks noGrp="1"/>
          </p:cNvSpPr>
          <p:nvPr>
            <p:ph idx="1"/>
          </p:nvPr>
        </p:nvSpPr>
        <p:spPr/>
        <p:txBody>
          <a:bodyPr/>
          <a:lstStyle/>
          <a:p>
            <a:pPr>
              <a:spcBef>
                <a:spcPct val="0"/>
              </a:spcBef>
              <a:spcAft>
                <a:spcPct val="0"/>
              </a:spcAft>
              <a:buFontTx/>
              <a:buNone/>
            </a:pPr>
            <a:r>
              <a:rPr lang="en-US" dirty="0" smtClean="0"/>
              <a:t>“Meet” as part of Steering Committee Meetings (monthly or bi-monthly) </a:t>
            </a:r>
          </a:p>
          <a:p>
            <a:pPr>
              <a:spcBef>
                <a:spcPct val="0"/>
              </a:spcBef>
              <a:spcAft>
                <a:spcPct val="0"/>
              </a:spcAft>
            </a:pPr>
            <a:endParaRPr lang="en-US" sz="1400" dirty="0" smtClean="0"/>
          </a:p>
          <a:p>
            <a:pPr>
              <a:spcBef>
                <a:spcPct val="0"/>
              </a:spcBef>
              <a:spcAft>
                <a:spcPct val="0"/>
              </a:spcAft>
            </a:pPr>
            <a:r>
              <a:rPr lang="en-US" dirty="0" smtClean="0"/>
              <a:t>HMIS  </a:t>
            </a:r>
            <a:r>
              <a:rPr lang="en-US" dirty="0"/>
              <a:t>- comprised of SC members and/or reps from localities with SC representation</a:t>
            </a:r>
          </a:p>
          <a:p>
            <a:pPr lvl="1">
              <a:spcBef>
                <a:spcPct val="0"/>
              </a:spcBef>
              <a:spcAft>
                <a:spcPct val="0"/>
              </a:spcAft>
            </a:pPr>
            <a:r>
              <a:rPr lang="en-US" sz="2400" dirty="0"/>
              <a:t>Review HMIS implementation and compliance with HUD</a:t>
            </a:r>
          </a:p>
          <a:p>
            <a:pPr lvl="1">
              <a:spcBef>
                <a:spcPct val="0"/>
              </a:spcBef>
              <a:spcAft>
                <a:spcPct val="0"/>
              </a:spcAft>
            </a:pPr>
            <a:r>
              <a:rPr lang="en-US" sz="2400" dirty="0"/>
              <a:t>Review HMIS Reports and Monitor Data Quality</a:t>
            </a:r>
          </a:p>
          <a:p>
            <a:pPr lvl="1">
              <a:spcBef>
                <a:spcPct val="0"/>
              </a:spcBef>
              <a:spcAft>
                <a:spcPct val="0"/>
              </a:spcAft>
            </a:pPr>
            <a:r>
              <a:rPr lang="en-US" sz="2400" dirty="0"/>
              <a:t>Ensure CoC is prepared for HEARTH by obtaining baseline performance data</a:t>
            </a:r>
          </a:p>
          <a:p>
            <a:pPr lvl="1">
              <a:spcBef>
                <a:spcPct val="0"/>
              </a:spcBef>
              <a:spcAft>
                <a:spcPct val="0"/>
              </a:spcAft>
            </a:pPr>
            <a:r>
              <a:rPr lang="en-US" sz="2400" dirty="0"/>
              <a:t>Identify HMIS support and training needs</a:t>
            </a:r>
          </a:p>
          <a:p>
            <a:pPr lvl="1">
              <a:spcBef>
                <a:spcPct val="0"/>
              </a:spcBef>
              <a:spcAft>
                <a:spcPct val="0"/>
              </a:spcAft>
            </a:pPr>
            <a:r>
              <a:rPr lang="en-US" sz="2400" dirty="0"/>
              <a:t>Report and make recommendations to BOS Steering Committee</a:t>
            </a:r>
          </a:p>
          <a:p>
            <a:endParaRPr lang="en-US" dirty="0"/>
          </a:p>
        </p:txBody>
      </p:sp>
    </p:spTree>
    <p:extLst>
      <p:ext uri="{BB962C8B-B14F-4D97-AF65-F5344CB8AC3E}">
        <p14:creationId xmlns:p14="http://schemas.microsoft.com/office/powerpoint/2010/main" val="316000213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B20524"/>
              </a:buClr>
            </a:pPr>
            <a:r>
              <a:rPr lang="en-US" sz="2600" dirty="0" smtClean="0"/>
              <a:t>APR’s and other required documentation submitted on time</a:t>
            </a:r>
          </a:p>
          <a:p>
            <a:pPr>
              <a:buClr>
                <a:srgbClr val="B20524"/>
              </a:buClr>
            </a:pPr>
            <a:r>
              <a:rPr lang="en-US" sz="2600" dirty="0" smtClean="0"/>
              <a:t>Funds expended in a timely manner and spent on eligible activities </a:t>
            </a:r>
          </a:p>
          <a:p>
            <a:pPr>
              <a:buClr>
                <a:srgbClr val="B20524"/>
              </a:buClr>
            </a:pPr>
            <a:r>
              <a:rPr lang="en-US" sz="2600" dirty="0" smtClean="0"/>
              <a:t>Cash match requirements are met</a:t>
            </a:r>
          </a:p>
          <a:p>
            <a:pPr>
              <a:buClr>
                <a:srgbClr val="B20524"/>
              </a:buClr>
            </a:pPr>
            <a:r>
              <a:rPr lang="en-US" sz="2600" dirty="0" smtClean="0"/>
              <a:t>Proper financial controls</a:t>
            </a:r>
          </a:p>
          <a:p>
            <a:pPr>
              <a:buClr>
                <a:srgbClr val="B20524"/>
              </a:buClr>
            </a:pPr>
            <a:r>
              <a:rPr lang="en-US" sz="2600" dirty="0" smtClean="0"/>
              <a:t>Evidence of staff time working on grant - timesheets</a:t>
            </a:r>
          </a:p>
          <a:p>
            <a:pPr>
              <a:buClr>
                <a:srgbClr val="B20524"/>
              </a:buClr>
            </a:pPr>
            <a:r>
              <a:rPr lang="en-US" sz="2600" dirty="0" smtClean="0"/>
              <a:t>Drug-free work place</a:t>
            </a:r>
            <a:endParaRPr lang="en-US" sz="2600" dirty="0"/>
          </a:p>
        </p:txBody>
      </p:sp>
      <p:sp>
        <p:nvSpPr>
          <p:cNvPr id="4" name="Title 3"/>
          <p:cNvSpPr>
            <a:spLocks noGrp="1"/>
          </p:cNvSpPr>
          <p:nvPr>
            <p:ph type="title"/>
          </p:nvPr>
        </p:nvSpPr>
        <p:spPr/>
        <p:txBody>
          <a:bodyPr>
            <a:normAutofit/>
          </a:bodyPr>
          <a:lstStyle/>
          <a:p>
            <a:r>
              <a:rPr lang="en-US" sz="2700" dirty="0" smtClean="0"/>
              <a:t>HUD Program Priorities – Important for Monitoring - 3</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Resources</a:t>
            </a:r>
            <a:endParaRPr lang="en-US" sz="3200" dirty="0"/>
          </a:p>
        </p:txBody>
      </p:sp>
      <p:sp>
        <p:nvSpPr>
          <p:cNvPr id="3" name="Content Placeholder 2"/>
          <p:cNvSpPr>
            <a:spLocks noGrp="1"/>
          </p:cNvSpPr>
          <p:nvPr>
            <p:ph idx="1"/>
          </p:nvPr>
        </p:nvSpPr>
        <p:spPr>
          <a:xfrm>
            <a:off x="304800" y="1219200"/>
            <a:ext cx="8382000" cy="4876800"/>
          </a:xfrm>
        </p:spPr>
        <p:txBody>
          <a:bodyPr/>
          <a:lstStyle/>
          <a:p>
            <a:pPr eaLnBrk="1" hangingPunct="1">
              <a:buClr>
                <a:srgbClr val="B20524"/>
              </a:buClr>
              <a:buFont typeface="Wingdings" pitchFamily="2" charset="2"/>
              <a:buChar char="§"/>
            </a:pPr>
            <a:r>
              <a:rPr lang="en-US" sz="2800" dirty="0">
                <a:solidFill>
                  <a:schemeClr val="tx1"/>
                </a:solidFill>
              </a:rPr>
              <a:t>APR Training materials: </a:t>
            </a:r>
            <a:r>
              <a:rPr lang="en-US" sz="2800" dirty="0" smtClean="0">
                <a:hlinkClick r:id="rId2"/>
              </a:rPr>
              <a:t>https://www.onecpd.info/resource/2002/coc-annual-performance-report-apr-virtual-training/</a:t>
            </a:r>
            <a:endParaRPr lang="en-US" sz="2800" dirty="0">
              <a:solidFill>
                <a:schemeClr val="tx1"/>
              </a:solidFill>
            </a:endParaRPr>
          </a:p>
          <a:p>
            <a:pPr eaLnBrk="1" hangingPunct="1">
              <a:spcAft>
                <a:spcPts val="0"/>
              </a:spcAft>
              <a:buClr>
                <a:srgbClr val="B20524"/>
              </a:buClr>
              <a:buFont typeface="Wingdings" pitchFamily="2" charset="2"/>
              <a:buChar char="§"/>
            </a:pPr>
            <a:r>
              <a:rPr lang="en-US" sz="2800" dirty="0" smtClean="0">
                <a:solidFill>
                  <a:schemeClr val="tx1"/>
                </a:solidFill>
              </a:rPr>
              <a:t>Main HUD Resources Webpage: </a:t>
            </a:r>
          </a:p>
          <a:p>
            <a:pPr lvl="1" eaLnBrk="1" hangingPunct="1">
              <a:spcAft>
                <a:spcPts val="0"/>
              </a:spcAft>
              <a:buFontTx/>
              <a:buNone/>
            </a:pPr>
            <a:r>
              <a:rPr lang="en-US" sz="2800" dirty="0" smtClean="0">
                <a:hlinkClick r:id="rId3"/>
              </a:rPr>
              <a:t>www.onecpd.info</a:t>
            </a:r>
            <a:endParaRPr lang="en-US" sz="2800" dirty="0" smtClean="0"/>
          </a:p>
          <a:p>
            <a:pPr eaLnBrk="1" hangingPunct="1">
              <a:spcAft>
                <a:spcPts val="0"/>
              </a:spcAft>
              <a:buClr>
                <a:srgbClr val="B20524"/>
              </a:buClr>
              <a:buFont typeface="Wingdings" pitchFamily="2" charset="2"/>
              <a:buChar char="§"/>
            </a:pPr>
            <a:r>
              <a:rPr lang="en-US" sz="2800" dirty="0" smtClean="0">
                <a:solidFill>
                  <a:schemeClr val="tx1"/>
                </a:solidFill>
              </a:rPr>
              <a:t>General Info on Homelessness: National Alliance</a:t>
            </a:r>
          </a:p>
          <a:p>
            <a:pPr lvl="1" eaLnBrk="1" hangingPunct="1">
              <a:buFontTx/>
              <a:buNone/>
            </a:pPr>
            <a:r>
              <a:rPr lang="en-US" sz="3200" dirty="0" smtClean="0">
                <a:hlinkClick r:id="rId4"/>
              </a:rPr>
              <a:t>www.naeh.org</a:t>
            </a:r>
            <a:endParaRPr lang="en-US" sz="3200" dirty="0" smtClean="0"/>
          </a:p>
          <a:p>
            <a:pPr algn="ctr" eaLnBrk="1" hangingPunct="1">
              <a:buFontTx/>
              <a:buNone/>
            </a:pPr>
            <a:r>
              <a:rPr lang="en-US" sz="2800" dirty="0" smtClean="0"/>
              <a:t>Sign up for </a:t>
            </a:r>
            <a:r>
              <a:rPr lang="en-US" sz="2800" dirty="0" err="1" smtClean="0"/>
              <a:t>Listservs</a:t>
            </a:r>
            <a:r>
              <a:rPr lang="en-US" sz="2800" dirty="0" smtClean="0"/>
              <a:t> from HUD and NAEH!!</a:t>
            </a:r>
          </a:p>
          <a:p>
            <a:pPr eaLnBrk="1" hangingPunct="1">
              <a:buFontTx/>
              <a:buNone/>
            </a:pPr>
            <a:endParaRPr lang="en-US" sz="2800" dirty="0" smtClean="0"/>
          </a:p>
          <a:p>
            <a:pPr eaLnBrk="1" hangingPunct="1">
              <a:buFontTx/>
              <a:buNone/>
            </a:pPr>
            <a:endParaRPr lang="en-US" sz="2800" dirty="0">
              <a:solidFill>
                <a:schemeClr val="tx1"/>
              </a:solidFill>
            </a:endParaRPr>
          </a:p>
          <a:p>
            <a:endParaRPr lang="en-US" sz="2800" dirty="0"/>
          </a:p>
        </p:txBody>
      </p:sp>
    </p:spTree>
    <p:extLst>
      <p:ext uri="{BB962C8B-B14F-4D97-AF65-F5344CB8AC3E}">
        <p14:creationId xmlns:p14="http://schemas.microsoft.com/office/powerpoint/2010/main" val="7872460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sz="3200" dirty="0" smtClean="0"/>
              <a:t>Expectations and Preparations for 2013</a:t>
            </a:r>
          </a:p>
        </p:txBody>
      </p:sp>
      <p:sp>
        <p:nvSpPr>
          <p:cNvPr id="51203" name="Content Placeholder 2"/>
          <p:cNvSpPr>
            <a:spLocks noGrp="1"/>
          </p:cNvSpPr>
          <p:nvPr>
            <p:ph idx="1"/>
          </p:nvPr>
        </p:nvSpPr>
        <p:spPr>
          <a:xfrm>
            <a:off x="381000" y="914400"/>
            <a:ext cx="8534400" cy="4953000"/>
          </a:xfrm>
        </p:spPr>
        <p:txBody>
          <a:bodyPr/>
          <a:lstStyle/>
          <a:p>
            <a:pPr marL="457200" indent="-457200">
              <a:buClr>
                <a:srgbClr val="C00000"/>
              </a:buClr>
              <a:buFont typeface="Trebuchet MS" pitchFamily="34" charset="0"/>
              <a:buAutoNum type="arabicPeriod"/>
            </a:pPr>
            <a:r>
              <a:rPr lang="en-US" sz="2600" dirty="0" smtClean="0">
                <a:solidFill>
                  <a:srgbClr val="800000"/>
                </a:solidFill>
              </a:rPr>
              <a:t>PIT Count and HIC in HDX Database - April</a:t>
            </a:r>
          </a:p>
          <a:p>
            <a:pPr marL="457200" indent="-457200">
              <a:buClr>
                <a:srgbClr val="C00000"/>
              </a:buClr>
              <a:buFont typeface="Trebuchet MS" pitchFamily="34" charset="0"/>
              <a:buAutoNum type="arabicPeriod"/>
            </a:pPr>
            <a:r>
              <a:rPr lang="en-US" sz="2600" dirty="0" smtClean="0">
                <a:solidFill>
                  <a:srgbClr val="800000"/>
                </a:solidFill>
              </a:rPr>
              <a:t>GIW (Grant Inventory Worksheet) Update – April/May? </a:t>
            </a:r>
          </a:p>
          <a:p>
            <a:pPr marL="457200" indent="-457200">
              <a:buClr>
                <a:srgbClr val="C00000"/>
              </a:buClr>
              <a:buFont typeface="Trebuchet MS" pitchFamily="34" charset="0"/>
              <a:buAutoNum type="arabicPeriod"/>
            </a:pPr>
            <a:r>
              <a:rPr lang="en-US" sz="2600" dirty="0" smtClean="0">
                <a:solidFill>
                  <a:srgbClr val="800000"/>
                </a:solidFill>
              </a:rPr>
              <a:t>Updated APR’s – Due April 15th</a:t>
            </a:r>
          </a:p>
          <a:p>
            <a:pPr marL="457200" indent="-457200">
              <a:buClr>
                <a:srgbClr val="C00000"/>
              </a:buClr>
              <a:buFont typeface="Trebuchet MS" pitchFamily="34" charset="0"/>
              <a:buAutoNum type="arabicPeriod"/>
            </a:pPr>
            <a:r>
              <a:rPr lang="en-US" sz="2600" dirty="0" smtClean="0">
                <a:solidFill>
                  <a:srgbClr val="800000"/>
                </a:solidFill>
              </a:rPr>
              <a:t>Consumer Satisfaction Surveys – Due April 26th</a:t>
            </a:r>
          </a:p>
          <a:p>
            <a:pPr marL="457200" indent="-457200">
              <a:buClr>
                <a:srgbClr val="C00000"/>
              </a:buClr>
              <a:buFont typeface="Trebuchet MS" pitchFamily="34" charset="0"/>
              <a:buAutoNum type="arabicPeriod"/>
            </a:pPr>
            <a:r>
              <a:rPr lang="en-US" sz="2600" dirty="0" smtClean="0">
                <a:solidFill>
                  <a:srgbClr val="800000"/>
                </a:solidFill>
              </a:rPr>
              <a:t>Consolidated Application (formerly Exhibit 1) Information – Due April 26</a:t>
            </a:r>
            <a:r>
              <a:rPr lang="en-US" sz="2600" baseline="30000" dirty="0" smtClean="0">
                <a:solidFill>
                  <a:srgbClr val="800000"/>
                </a:solidFill>
              </a:rPr>
              <a:t>th</a:t>
            </a:r>
            <a:endParaRPr lang="en-US" sz="2600" dirty="0" smtClean="0">
              <a:solidFill>
                <a:srgbClr val="800000"/>
              </a:solidFill>
            </a:endParaRPr>
          </a:p>
          <a:p>
            <a:pPr marL="457200" indent="-457200">
              <a:buClr>
                <a:srgbClr val="C00000"/>
              </a:buClr>
              <a:buFont typeface="Trebuchet MS" pitchFamily="34" charset="0"/>
              <a:buAutoNum type="arabicPeriod"/>
            </a:pPr>
            <a:r>
              <a:rPr lang="en-US" sz="2600" dirty="0" smtClean="0">
                <a:solidFill>
                  <a:srgbClr val="800000"/>
                </a:solidFill>
              </a:rPr>
              <a:t>New Project RFP – TBD (May?)  </a:t>
            </a:r>
          </a:p>
          <a:p>
            <a:pPr marL="457200" indent="-457200">
              <a:buClr>
                <a:srgbClr val="C00000"/>
              </a:buClr>
              <a:buFont typeface="Trebuchet MS" pitchFamily="34" charset="0"/>
              <a:buAutoNum type="arabicPeriod"/>
            </a:pPr>
            <a:r>
              <a:rPr lang="en-US" sz="2600" dirty="0" smtClean="0">
                <a:solidFill>
                  <a:srgbClr val="800000"/>
                </a:solidFill>
              </a:rPr>
              <a:t>Training for Providers – May</a:t>
            </a:r>
            <a:r>
              <a:rPr lang="en-US" sz="2600" smtClean="0">
                <a:solidFill>
                  <a:srgbClr val="800000"/>
                </a:solidFill>
              </a:rPr>
              <a:t>, June</a:t>
            </a:r>
            <a:endParaRPr lang="en-US" sz="2600" dirty="0" smtClean="0">
              <a:solidFill>
                <a:srgbClr val="800000"/>
              </a:solidFill>
            </a:endParaRPr>
          </a:p>
        </p:txBody>
      </p:sp>
    </p:spTree>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sz="3200" dirty="0" smtClean="0"/>
              <a:t>Thanks!</a:t>
            </a:r>
          </a:p>
        </p:txBody>
      </p:sp>
      <p:sp>
        <p:nvSpPr>
          <p:cNvPr id="52227" name="Content Placeholder 2"/>
          <p:cNvSpPr>
            <a:spLocks noGrp="1"/>
          </p:cNvSpPr>
          <p:nvPr>
            <p:ph idx="1"/>
          </p:nvPr>
        </p:nvSpPr>
        <p:spPr>
          <a:xfrm>
            <a:off x="381000" y="1219200"/>
            <a:ext cx="8305800" cy="4648200"/>
          </a:xfrm>
        </p:spPr>
        <p:txBody>
          <a:bodyPr/>
          <a:lstStyle/>
          <a:p>
            <a:pPr algn="ctr"/>
            <a:r>
              <a:rPr lang="en-US" sz="3200" b="1" u="sng" dirty="0" smtClean="0">
                <a:solidFill>
                  <a:srgbClr val="3E260C"/>
                </a:solidFill>
              </a:rPr>
              <a:t>For Questions Contact:</a:t>
            </a:r>
          </a:p>
          <a:p>
            <a:pPr algn="ctr"/>
            <a:r>
              <a:rPr lang="en-US" sz="3200" dirty="0" smtClean="0">
                <a:solidFill>
                  <a:srgbClr val="3E260C"/>
                </a:solidFill>
              </a:rPr>
              <a:t>Suzanne Wagner</a:t>
            </a:r>
          </a:p>
          <a:p>
            <a:pPr algn="ctr">
              <a:spcBef>
                <a:spcPts val="0"/>
              </a:spcBef>
              <a:spcAft>
                <a:spcPts val="0"/>
              </a:spcAft>
            </a:pPr>
            <a:r>
              <a:rPr lang="en-US" sz="3200" u="sng" dirty="0" smtClean="0">
                <a:hlinkClick r:id="rId3"/>
              </a:rPr>
              <a:t>swagner@housinginnovations.us</a:t>
            </a:r>
            <a:r>
              <a:rPr lang="en-US" sz="3200" dirty="0" smtClean="0"/>
              <a:t> </a:t>
            </a:r>
            <a:br>
              <a:rPr lang="en-US" sz="3200" dirty="0" smtClean="0"/>
            </a:br>
            <a:r>
              <a:rPr lang="en-US" sz="3200" dirty="0" smtClean="0">
                <a:solidFill>
                  <a:schemeClr val="tx1"/>
                </a:solidFill>
              </a:rPr>
              <a:t>Liz Isaacs</a:t>
            </a:r>
          </a:p>
          <a:p>
            <a:pPr algn="ctr">
              <a:spcBef>
                <a:spcPts val="0"/>
              </a:spcBef>
              <a:spcAft>
                <a:spcPts val="0"/>
              </a:spcAft>
            </a:pPr>
            <a:r>
              <a:rPr lang="en-US" sz="3200" dirty="0" smtClean="0">
                <a:hlinkClick r:id="rId4"/>
              </a:rPr>
              <a:t>episaf@comcast.net</a:t>
            </a:r>
            <a:endParaRPr lang="en-US" sz="3200" dirty="0" smtClean="0"/>
          </a:p>
          <a:p>
            <a:pPr algn="ctr">
              <a:spcBef>
                <a:spcPts val="0"/>
              </a:spcBef>
              <a:spcAft>
                <a:spcPts val="0"/>
              </a:spcAft>
            </a:pPr>
            <a:r>
              <a:rPr lang="en-US" sz="3200" dirty="0" smtClean="0">
                <a:solidFill>
                  <a:schemeClr val="tx1"/>
                </a:solidFill>
              </a:rPr>
              <a:t>Myles Wensek</a:t>
            </a:r>
          </a:p>
          <a:p>
            <a:pPr algn="ctr">
              <a:spcBef>
                <a:spcPts val="0"/>
              </a:spcBef>
              <a:spcAft>
                <a:spcPts val="0"/>
              </a:spcAft>
            </a:pPr>
            <a:r>
              <a:rPr lang="en-US" sz="3200" dirty="0" smtClean="0">
                <a:hlinkClick r:id="rId5"/>
              </a:rPr>
              <a:t>myles.wensek@cucs.org</a:t>
            </a:r>
            <a:endParaRPr lang="en-US" sz="1600" u="sng"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z="3200" dirty="0" smtClean="0"/>
              <a:t>BOS Subcommittees (cont)</a:t>
            </a:r>
          </a:p>
        </p:txBody>
      </p:sp>
      <p:sp>
        <p:nvSpPr>
          <p:cNvPr id="8195" name="Content Placeholder 2"/>
          <p:cNvSpPr>
            <a:spLocks noGrp="1"/>
          </p:cNvSpPr>
          <p:nvPr>
            <p:ph idx="1"/>
          </p:nvPr>
        </p:nvSpPr>
        <p:spPr/>
        <p:txBody>
          <a:bodyPr/>
          <a:lstStyle/>
          <a:p>
            <a:pPr>
              <a:spcBef>
                <a:spcPct val="0"/>
              </a:spcBef>
              <a:spcAft>
                <a:spcPct val="0"/>
              </a:spcAft>
              <a:buFontTx/>
              <a:buNone/>
            </a:pPr>
            <a:r>
              <a:rPr lang="en-US" sz="2800" dirty="0" smtClean="0"/>
              <a:t>Mainstream Resources </a:t>
            </a:r>
          </a:p>
          <a:p>
            <a:pPr lvl="1">
              <a:spcBef>
                <a:spcPct val="0"/>
              </a:spcBef>
              <a:spcAft>
                <a:spcPct val="0"/>
              </a:spcAft>
            </a:pPr>
            <a:r>
              <a:rPr lang="en-US" sz="2400" dirty="0" smtClean="0"/>
              <a:t>Monitor BOS program’s performance on Accessing Mainstream Resources and Benefits</a:t>
            </a:r>
          </a:p>
          <a:p>
            <a:pPr lvl="1">
              <a:spcBef>
                <a:spcPct val="0"/>
              </a:spcBef>
              <a:spcAft>
                <a:spcPct val="0"/>
              </a:spcAft>
            </a:pPr>
            <a:r>
              <a:rPr lang="en-US" sz="2400" dirty="0" smtClean="0"/>
              <a:t>Work on Discharge Planning with Foster Care, DOC, Hospitals</a:t>
            </a:r>
          </a:p>
          <a:p>
            <a:pPr lvl="1">
              <a:spcBef>
                <a:spcPct val="0"/>
              </a:spcBef>
              <a:spcAft>
                <a:spcPct val="0"/>
              </a:spcAft>
            </a:pPr>
            <a:r>
              <a:rPr lang="en-US" sz="2400" dirty="0" smtClean="0"/>
              <a:t>Help coordinate BOS CoC Resources with other Mainstream Funding/Services – NSP, VASH, DOE</a:t>
            </a:r>
          </a:p>
          <a:p>
            <a:pPr lvl="1">
              <a:spcBef>
                <a:spcPct val="0"/>
              </a:spcBef>
              <a:spcAft>
                <a:spcPct val="0"/>
              </a:spcAft>
            </a:pPr>
            <a:r>
              <a:rPr lang="en-US" sz="2400" dirty="0" smtClean="0"/>
              <a:t>Coordinate trainings on entitlements and employment</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3200" dirty="0" smtClean="0"/>
              <a:t>2012 Application Debrief  </a:t>
            </a:r>
          </a:p>
        </p:txBody>
      </p:sp>
      <p:sp>
        <p:nvSpPr>
          <p:cNvPr id="10243" name="Content Placeholder 2"/>
          <p:cNvSpPr>
            <a:spLocks noGrp="1"/>
          </p:cNvSpPr>
          <p:nvPr>
            <p:ph idx="1"/>
          </p:nvPr>
        </p:nvSpPr>
        <p:spPr>
          <a:xfrm>
            <a:off x="304800" y="1066800"/>
            <a:ext cx="8382000" cy="5105400"/>
          </a:xfrm>
        </p:spPr>
        <p:txBody>
          <a:bodyPr/>
          <a:lstStyle/>
          <a:p>
            <a:pPr lvl="0"/>
            <a:r>
              <a:rPr lang="en-US" sz="2800" dirty="0" smtClean="0"/>
              <a:t>BOS Renewal Awards: $11,614,987 – all 71 renewals funded</a:t>
            </a:r>
          </a:p>
          <a:p>
            <a:pPr lvl="1">
              <a:buFont typeface="Arial"/>
              <a:buChar char="•"/>
            </a:pPr>
            <a:r>
              <a:rPr lang="en-US" sz="2800" dirty="0" smtClean="0"/>
              <a:t>Rental Assistance –  29 projects - </a:t>
            </a:r>
            <a:r>
              <a:rPr lang="en-US" sz="2800" dirty="0"/>
              <a:t>$5,766,934</a:t>
            </a:r>
            <a:endParaRPr lang="en-US" sz="2800" dirty="0" smtClean="0"/>
          </a:p>
          <a:p>
            <a:pPr lvl="1">
              <a:buFont typeface="Arial"/>
              <a:buChar char="•"/>
            </a:pPr>
            <a:r>
              <a:rPr lang="en-US" sz="2800" dirty="0" smtClean="0"/>
              <a:t>Leasing –  30 projects - $4,332,786</a:t>
            </a:r>
          </a:p>
          <a:p>
            <a:pPr lvl="1">
              <a:buFont typeface="Arial"/>
              <a:buChar char="•"/>
            </a:pPr>
            <a:r>
              <a:rPr lang="en-US" sz="2800" dirty="0" smtClean="0"/>
              <a:t>Operating/Services – 11 projects - </a:t>
            </a:r>
            <a:r>
              <a:rPr lang="en-US" sz="2800" dirty="0"/>
              <a:t>$1,457,202</a:t>
            </a:r>
            <a:endParaRPr lang="en-US" sz="2800" dirty="0" smtClean="0"/>
          </a:p>
          <a:p>
            <a:pPr lvl="1">
              <a:buFont typeface="Arial"/>
              <a:buChar char="•"/>
            </a:pPr>
            <a:r>
              <a:rPr lang="en-US" sz="2800" dirty="0" smtClean="0"/>
              <a:t>HMIS – 1 project - $58,065</a:t>
            </a:r>
          </a:p>
          <a:p>
            <a:pPr lvl="0"/>
            <a:r>
              <a:rPr lang="en-US" sz="2800" dirty="0" smtClean="0"/>
              <a:t>Reallocation and New Project awards to be announced this Spring</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3200" dirty="0" smtClean="0"/>
              <a:t>2012 Debrief   </a:t>
            </a:r>
          </a:p>
        </p:txBody>
      </p:sp>
      <p:sp>
        <p:nvSpPr>
          <p:cNvPr id="10243" name="Content Placeholder 2"/>
          <p:cNvSpPr>
            <a:spLocks noGrp="1"/>
          </p:cNvSpPr>
          <p:nvPr>
            <p:ph idx="1"/>
          </p:nvPr>
        </p:nvSpPr>
        <p:spPr>
          <a:xfrm>
            <a:off x="304800" y="1066800"/>
            <a:ext cx="8382000" cy="5105400"/>
          </a:xfrm>
        </p:spPr>
        <p:txBody>
          <a:bodyPr/>
          <a:lstStyle/>
          <a:p>
            <a:pPr lvl="0"/>
            <a:r>
              <a:rPr lang="en-US" sz="2800" dirty="0" smtClean="0"/>
              <a:t>NOFA: </a:t>
            </a:r>
          </a:p>
          <a:p>
            <a:pPr lvl="1"/>
            <a:r>
              <a:rPr lang="en-US" sz="2800" dirty="0" smtClean="0"/>
              <a:t>No more “Exhibit 1 and 2”</a:t>
            </a:r>
          </a:p>
          <a:p>
            <a:pPr lvl="1"/>
            <a:r>
              <a:rPr lang="en-US" sz="2800" dirty="0" smtClean="0"/>
              <a:t>Additional Planning Questions and Outcome Measures</a:t>
            </a:r>
          </a:p>
          <a:p>
            <a:pPr lvl="1"/>
            <a:r>
              <a:rPr lang="en-US" sz="2800" dirty="0" smtClean="0"/>
              <a:t>Ranking and </a:t>
            </a:r>
            <a:r>
              <a:rPr lang="en-US" sz="2800" dirty="0" err="1" smtClean="0"/>
              <a:t>Tiering</a:t>
            </a:r>
            <a:r>
              <a:rPr lang="en-US" sz="2800" dirty="0" smtClean="0"/>
              <a:t> </a:t>
            </a:r>
          </a:p>
          <a:p>
            <a:r>
              <a:rPr lang="en-US" sz="3600" dirty="0" smtClean="0"/>
              <a:t>2013 NOFA – due out May/June!!!!!!!!!</a:t>
            </a:r>
          </a:p>
          <a:p>
            <a:pPr lvl="0">
              <a:buNone/>
            </a:pPr>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Blank Presentation">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35182</TotalTime>
  <Words>3839</Words>
  <Application>Microsoft Macintosh PowerPoint</Application>
  <PresentationFormat>On-screen Show (4:3)</PresentationFormat>
  <Paragraphs>645</Paragraphs>
  <Slides>63</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63</vt:i4>
      </vt:variant>
    </vt:vector>
  </HeadingPairs>
  <TitlesOfParts>
    <vt:vector size="65" baseType="lpstr">
      <vt:lpstr>Blank Presentation</vt:lpstr>
      <vt:lpstr>Document</vt:lpstr>
      <vt:lpstr> </vt:lpstr>
      <vt:lpstr>Agenda</vt:lpstr>
      <vt:lpstr>What is the BOS CoC?</vt:lpstr>
      <vt:lpstr>PowerPoint Presentation</vt:lpstr>
      <vt:lpstr>BOS Steering Committee Members</vt:lpstr>
      <vt:lpstr>BOS Subcommittees</vt:lpstr>
      <vt:lpstr>BOS Subcommittees (cont)</vt:lpstr>
      <vt:lpstr>2012 Application Debrief  </vt:lpstr>
      <vt:lpstr>2012 Debrief   </vt:lpstr>
      <vt:lpstr>2012 CoC Scoring</vt:lpstr>
      <vt:lpstr>New Budget Categories – Supportive Services</vt:lpstr>
      <vt:lpstr>New Budget Categories - Operating Funds</vt:lpstr>
      <vt:lpstr>2012 Debrief – 2012 Housing Inventory (HIC)</vt:lpstr>
      <vt:lpstr>2012 Debrief – 2012 PIT Homeless Count</vt:lpstr>
      <vt:lpstr>2012 Consolidated Application (formerly Exhibit I) Performance and 2013 Goals</vt:lpstr>
      <vt:lpstr>2012 Consolidated Application (formerly Exhibit I) Performance and 2013 Goals – 2</vt:lpstr>
      <vt:lpstr>2012 Consolidated Application (formerly Exhibit I) Performance and 2013 Goals - 3</vt:lpstr>
      <vt:lpstr>Mainstream Resources at Exit – BOS Performance</vt:lpstr>
      <vt:lpstr>HEARTH Highlights</vt:lpstr>
      <vt:lpstr>HEARTH Highlights - Rental Assistance &amp; Leasing</vt:lpstr>
      <vt:lpstr>HEARTH Highlights - Performance</vt:lpstr>
      <vt:lpstr>HUD Policies Reminders CoC Required Educational Assurances</vt:lpstr>
      <vt:lpstr>Programs’ Required Educational Assurances</vt:lpstr>
      <vt:lpstr>Rights under the Education Subtitle of McKinney Vento</vt:lpstr>
      <vt:lpstr>Rights under the Education Subtitle (cont)</vt:lpstr>
      <vt:lpstr>Rights under the Education Subtitle - Special Populations</vt:lpstr>
      <vt:lpstr>HUD Policies Reminders Requirements for Mainstream Resources Enrollment </vt:lpstr>
      <vt:lpstr>Addressing Street, Veteran and Youth Homelessness</vt:lpstr>
      <vt:lpstr>Coordinated Access</vt:lpstr>
      <vt:lpstr>BOS Admissions Policies - Marketing</vt:lpstr>
      <vt:lpstr>BOS Admission Policies –Discharge Planning</vt:lpstr>
      <vt:lpstr>BOS Admission Policies – Families with Children &lt;18</vt:lpstr>
      <vt:lpstr>HMIS Update and Discussion</vt:lpstr>
      <vt:lpstr>Performance – HMIS – Universal Data Elements</vt:lpstr>
      <vt:lpstr>2012 Renewal Evaluation Criteria</vt:lpstr>
      <vt:lpstr>2012 Renewal Evaluation Criteria (con’t)</vt:lpstr>
      <vt:lpstr>2012 Renewal Evaluation Results</vt:lpstr>
      <vt:lpstr>2012 Renewal Scores and Corrective Action Policy</vt:lpstr>
      <vt:lpstr>Achieving HEARTH Performance Measures</vt:lpstr>
      <vt:lpstr>2013 BOS Renewal Evaluation Criteria</vt:lpstr>
      <vt:lpstr>2013 BOS Renewal Evaluation Criteria (con’t)</vt:lpstr>
      <vt:lpstr>HUD APR – Why is it important?</vt:lpstr>
      <vt:lpstr>HUD APR – Why is it important? - 2</vt:lpstr>
      <vt:lpstr>HUD  Standards</vt:lpstr>
      <vt:lpstr>Other HUD Standards – Set by Programs</vt:lpstr>
      <vt:lpstr>APR – Key Definitions  - Leavers and Stayers</vt:lpstr>
      <vt:lpstr>APR – Key Definitions – Client Type</vt:lpstr>
      <vt:lpstr>APR – Key Definitions – Client Type</vt:lpstr>
      <vt:lpstr>APR – Key Definitions - Households</vt:lpstr>
      <vt:lpstr>APR – Key Definitions - Households</vt:lpstr>
      <vt:lpstr>APR – Key Definitions  - Operating Year</vt:lpstr>
      <vt:lpstr>APR Highlights – Pre-APR Checklist - Leavers</vt:lpstr>
      <vt:lpstr>APR Highlights – Pre-APR Checklist - Stayers</vt:lpstr>
      <vt:lpstr>APR Highlights –Who are you reporting on?</vt:lpstr>
      <vt:lpstr>APR Highlights –Who are you reporting on?</vt:lpstr>
      <vt:lpstr>APR Submission Deadline</vt:lpstr>
      <vt:lpstr>Other Key Definitions</vt:lpstr>
      <vt:lpstr>HUD Program Priorities – Important for Monitoring</vt:lpstr>
      <vt:lpstr>HUD Program Priorities – Important for Monitoring - 2</vt:lpstr>
      <vt:lpstr>HUD Program Priorities – Important for Monitoring - 3</vt:lpstr>
      <vt:lpstr>Resources</vt:lpstr>
      <vt:lpstr>Expectations and Preparations for 2013</vt:lpstr>
      <vt:lpstr>Thanks!</vt:lpstr>
    </vt:vector>
  </TitlesOfParts>
  <Company>matt ipcar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ipcar</dc:creator>
  <cp:lastModifiedBy>Liz Isaacs</cp:lastModifiedBy>
  <cp:revision>1039</cp:revision>
  <cp:lastPrinted>2013-03-25T19:06:58Z</cp:lastPrinted>
  <dcterms:created xsi:type="dcterms:W3CDTF">2007-09-18T19:03:36Z</dcterms:created>
  <dcterms:modified xsi:type="dcterms:W3CDTF">2013-04-09T17:21:36Z</dcterms:modified>
</cp:coreProperties>
</file>